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  <p:sldMasterId id="2147483660" r:id="rId2"/>
  </p:sldMasterIdLst>
  <p:notesMasterIdLst>
    <p:notesMasterId r:id="rId37"/>
  </p:notesMasterIdLst>
  <p:sldIdLst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</p:sldIdLst>
  <p:sldSz cx="9144000" cy="6858000" type="screen4x3"/>
  <p:notesSz cx="6858000" cy="9144000"/>
  <p:embeddedFontLst>
    <p:embeddedFont>
      <p:font typeface="Verdana" panose="020B0604030504040204" pitchFamily="34" charset="0"/>
      <p:regular r:id="rId38"/>
      <p:bold r:id="rId39"/>
      <p:italic r:id="rId40"/>
      <p:boldItalic r:id="rId41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1A7382F-333A-46E7-A806-9BA11CCF8A8B}">
  <a:tblStyle styleId="{B1A7382F-333A-46E7-A806-9BA11CCF8A8B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23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font" Target="fonts/font2.fntdata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font" Target="fonts/font1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font" Target="fonts/font3.fntdata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2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01119431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7951351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68" name="Shape 2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843798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4" name="Shape 2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4212628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0" name="Shape 2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107861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6" name="Shape 2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5017042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2" name="Shape 2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912317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01" name="Shape 3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7673244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6" name="Shape 3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873905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1" name="Shape 3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9726755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8" name="Shape 318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Verdana"/>
              <a:buNone/>
            </a:pPr>
            <a:fld id="{00000000-1234-1234-1234-123412341234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362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3" name="Shape 3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239172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1823012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9" name="Shape 3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2522597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4" name="Shape 3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0381500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0" name="Shape 3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919913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6" name="Shape 3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8061977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1" name="Shape 3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2" name="Shape 352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Verdana"/>
              <a:buNone/>
            </a:pPr>
            <a:fld id="{00000000-1234-1234-1234-123412341234}" type="slidenum">
              <a:rPr lang="en-US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2855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7" name="Shape 3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80821385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2" name="Shape 3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1916653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2465539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2" name="Shape 3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02323152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7" name="Shape 3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1250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35610616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4" name="Shape 3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40433863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9" name="Shape 3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57856792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4" name="Shape 3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7797105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hape 3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9" name="Shape 3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34967934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05" name="Shape 4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716300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639051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6" name="Shape 2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74093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901690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36427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293899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857805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098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32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Verdana"/>
              <a:buChar char="•"/>
              <a:defRPr sz="2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indent="-13716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 sz="24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Verdana"/>
              <a:buChar char="•"/>
              <a:defRPr sz="20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algn="l" rtl="0">
              <a:spcBef>
                <a:spcPts val="0"/>
              </a:spcBef>
              <a:defRPr sz="4000" b="1" cap="none"/>
            </a:lvl1pPr>
            <a:lvl2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Verdana"/>
              <a:buNone/>
              <a:defRPr sz="2000"/>
            </a:lvl1pPr>
            <a:lvl2pPr marL="457200" indent="0" rtl="0">
              <a:spcBef>
                <a:spcPts val="0"/>
              </a:spcBef>
              <a:buFont typeface="Verdana"/>
              <a:buNone/>
              <a:defRPr sz="1800"/>
            </a:lvl2pPr>
            <a:lvl3pPr marL="914400" indent="0" rtl="0">
              <a:spcBef>
                <a:spcPts val="0"/>
              </a:spcBef>
              <a:buFont typeface="Verdana"/>
              <a:buNone/>
              <a:defRPr sz="1600"/>
            </a:lvl3pPr>
            <a:lvl4pPr marL="1371600" indent="0" rtl="0">
              <a:spcBef>
                <a:spcPts val="0"/>
              </a:spcBef>
              <a:buFont typeface="Verdana"/>
              <a:buNone/>
              <a:defRPr sz="1400"/>
            </a:lvl4pPr>
            <a:lvl5pPr marL="1828800" indent="0" rtl="0">
              <a:spcBef>
                <a:spcPts val="0"/>
              </a:spcBef>
              <a:buFont typeface="Verdana"/>
              <a:buNone/>
              <a:defRPr sz="1400"/>
            </a:lvl5pPr>
            <a:lvl6pPr marL="2286000" indent="0" rtl="0">
              <a:spcBef>
                <a:spcPts val="0"/>
              </a:spcBef>
              <a:buFont typeface="Verdana"/>
              <a:buNone/>
              <a:defRPr sz="1400"/>
            </a:lvl6pPr>
            <a:lvl7pPr marL="2743200" indent="0" rtl="0">
              <a:spcBef>
                <a:spcPts val="0"/>
              </a:spcBef>
              <a:buFont typeface="Verdana"/>
              <a:buNone/>
              <a:defRPr sz="1400"/>
            </a:lvl7pPr>
            <a:lvl8pPr marL="3200400" indent="0" rtl="0">
              <a:spcBef>
                <a:spcPts val="0"/>
              </a:spcBef>
              <a:buFont typeface="Verdana"/>
              <a:buNone/>
              <a:defRPr sz="1400"/>
            </a:lvl8pPr>
            <a:lvl9pPr marL="3657600" indent="0" rtl="0">
              <a:spcBef>
                <a:spcPts val="0"/>
              </a:spcBef>
              <a:buFont typeface="Verdana"/>
              <a:buNone/>
              <a:defRPr sz="1400"/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ctrTitle"/>
          </p:nvPr>
        </p:nvSpPr>
        <p:spPr>
          <a:xfrm>
            <a:off x="685800" y="1692275"/>
            <a:ext cx="7772400" cy="1736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1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5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2" name="Shape 21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None/>
              <a:defRPr sz="32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Verdana"/>
              <a:buChar char="•"/>
              <a:defRPr sz="2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indent="-13716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 sz="24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Verdana"/>
              <a:buChar char="•"/>
              <a:defRPr sz="20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0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0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0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0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0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13" name="Shape 213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14" name="Shape 21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15" name="Shape 215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 rot="5400000">
            <a:off x="4731544" y="2175668"/>
            <a:ext cx="5853111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 rot="5400000">
            <a:off x="540544" y="194469"/>
            <a:ext cx="5853111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098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32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Verdana"/>
              <a:buChar char="•"/>
              <a:defRPr sz="2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indent="-13716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 sz="24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Verdana"/>
              <a:buChar char="•"/>
              <a:defRPr sz="20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6637" y="-249237"/>
            <a:ext cx="4530724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098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32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Verdana"/>
              <a:buChar char="•"/>
              <a:defRPr sz="2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indent="-13716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 sz="24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Verdana"/>
              <a:buChar char="•"/>
              <a:defRPr sz="20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1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Verdana"/>
              <a:buNone/>
              <a:defRPr sz="1400"/>
            </a:lvl1pPr>
            <a:lvl2pPr marL="457200" indent="0" rtl="0">
              <a:spcBef>
                <a:spcPts val="0"/>
              </a:spcBef>
              <a:buFont typeface="Verdana"/>
              <a:buNone/>
              <a:defRPr sz="1200"/>
            </a:lvl2pPr>
            <a:lvl3pPr marL="914400" indent="0" rtl="0">
              <a:spcBef>
                <a:spcPts val="0"/>
              </a:spcBef>
              <a:buFont typeface="Verdana"/>
              <a:buNone/>
              <a:defRPr sz="1000"/>
            </a:lvl3pPr>
            <a:lvl4pPr marL="1371600" indent="0" rtl="0">
              <a:spcBef>
                <a:spcPts val="0"/>
              </a:spcBef>
              <a:buFont typeface="Verdana"/>
              <a:buNone/>
              <a:defRPr sz="900"/>
            </a:lvl4pPr>
            <a:lvl5pPr marL="1828800" indent="0" rtl="0">
              <a:spcBef>
                <a:spcPts val="0"/>
              </a:spcBef>
              <a:buFont typeface="Verdana"/>
              <a:buNone/>
              <a:defRPr sz="900"/>
            </a:lvl5pPr>
            <a:lvl6pPr marL="2286000" indent="0" rtl="0">
              <a:spcBef>
                <a:spcPts val="0"/>
              </a:spcBef>
              <a:buFont typeface="Verdana"/>
              <a:buNone/>
              <a:defRPr sz="900"/>
            </a:lvl6pPr>
            <a:lvl7pPr marL="2743200" indent="0" rtl="0">
              <a:spcBef>
                <a:spcPts val="0"/>
              </a:spcBef>
              <a:buFont typeface="Verdana"/>
              <a:buNone/>
              <a:defRPr sz="900"/>
            </a:lvl7pPr>
            <a:lvl8pPr marL="3200400" indent="0" rtl="0">
              <a:spcBef>
                <a:spcPts val="0"/>
              </a:spcBef>
              <a:buFont typeface="Verdana"/>
              <a:buNone/>
              <a:defRPr sz="900"/>
            </a:lvl8pPr>
            <a:lvl9pPr marL="3657600" indent="0" rtl="0">
              <a:spcBef>
                <a:spcPts val="0"/>
              </a:spcBef>
              <a:buFont typeface="Verdana"/>
              <a:buNone/>
              <a:defRPr sz="900"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1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Verdana"/>
              <a:buNone/>
              <a:defRPr sz="1400"/>
            </a:lvl1pPr>
            <a:lvl2pPr marL="457200" indent="0" rtl="0">
              <a:spcBef>
                <a:spcPts val="0"/>
              </a:spcBef>
              <a:buFont typeface="Verdana"/>
              <a:buNone/>
              <a:defRPr sz="1200"/>
            </a:lvl2pPr>
            <a:lvl3pPr marL="914400" indent="0" rtl="0">
              <a:spcBef>
                <a:spcPts val="0"/>
              </a:spcBef>
              <a:buFont typeface="Verdana"/>
              <a:buNone/>
              <a:defRPr sz="1000"/>
            </a:lvl3pPr>
            <a:lvl4pPr marL="1371600" indent="0" rtl="0">
              <a:spcBef>
                <a:spcPts val="0"/>
              </a:spcBef>
              <a:buFont typeface="Verdana"/>
              <a:buNone/>
              <a:defRPr sz="900"/>
            </a:lvl4pPr>
            <a:lvl5pPr marL="1828800" indent="0" rtl="0">
              <a:spcBef>
                <a:spcPts val="0"/>
              </a:spcBef>
              <a:buFont typeface="Verdana"/>
              <a:buNone/>
              <a:defRPr sz="900"/>
            </a:lvl5pPr>
            <a:lvl6pPr marL="2286000" indent="0" rtl="0">
              <a:spcBef>
                <a:spcPts val="0"/>
              </a:spcBef>
              <a:buFont typeface="Verdana"/>
              <a:buNone/>
              <a:defRPr sz="900"/>
            </a:lvl6pPr>
            <a:lvl7pPr marL="2743200" indent="0" rtl="0">
              <a:spcBef>
                <a:spcPts val="0"/>
              </a:spcBef>
              <a:buFont typeface="Verdana"/>
              <a:buNone/>
              <a:defRPr sz="900"/>
            </a:lvl7pPr>
            <a:lvl8pPr marL="3200400" indent="0" rtl="0">
              <a:spcBef>
                <a:spcPts val="0"/>
              </a:spcBef>
              <a:buFont typeface="Verdana"/>
              <a:buNone/>
              <a:defRPr sz="900"/>
            </a:lvl8pPr>
            <a:lvl9pPr marL="3657600" indent="0" rtl="0">
              <a:spcBef>
                <a:spcPts val="0"/>
              </a:spcBef>
              <a:buFont typeface="Verdana"/>
              <a:buNone/>
              <a:defRPr sz="900"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Verdana"/>
              <a:buNone/>
              <a:defRPr sz="2400" b="1"/>
            </a:lvl1pPr>
            <a:lvl2pPr marL="457200" indent="0" rtl="0">
              <a:spcBef>
                <a:spcPts val="0"/>
              </a:spcBef>
              <a:buFont typeface="Verdana"/>
              <a:buNone/>
              <a:defRPr sz="2000" b="1"/>
            </a:lvl2pPr>
            <a:lvl3pPr marL="914400" indent="0" rtl="0">
              <a:spcBef>
                <a:spcPts val="0"/>
              </a:spcBef>
              <a:buFont typeface="Verdana"/>
              <a:buNone/>
              <a:defRPr sz="1800" b="1"/>
            </a:lvl3pPr>
            <a:lvl4pPr marL="1371600" indent="0" rtl="0">
              <a:spcBef>
                <a:spcPts val="0"/>
              </a:spcBef>
              <a:buFont typeface="Verdana"/>
              <a:buNone/>
              <a:defRPr sz="1600" b="1"/>
            </a:lvl4pPr>
            <a:lvl5pPr marL="1828800" indent="0" rtl="0">
              <a:spcBef>
                <a:spcPts val="0"/>
              </a:spcBef>
              <a:buFont typeface="Verdana"/>
              <a:buNone/>
              <a:defRPr sz="1600" b="1"/>
            </a:lvl5pPr>
            <a:lvl6pPr marL="2286000" indent="0" rtl="0">
              <a:spcBef>
                <a:spcPts val="0"/>
              </a:spcBef>
              <a:buFont typeface="Verdana"/>
              <a:buNone/>
              <a:defRPr sz="1600" b="1"/>
            </a:lvl6pPr>
            <a:lvl7pPr marL="2743200" indent="0" rtl="0">
              <a:spcBef>
                <a:spcPts val="0"/>
              </a:spcBef>
              <a:buFont typeface="Verdana"/>
              <a:buNone/>
              <a:defRPr sz="1600" b="1"/>
            </a:lvl7pPr>
            <a:lvl8pPr marL="3200400" indent="0" rtl="0">
              <a:spcBef>
                <a:spcPts val="0"/>
              </a:spcBef>
              <a:buFont typeface="Verdana"/>
              <a:buNone/>
              <a:defRPr sz="1600" b="1"/>
            </a:lvl8pPr>
            <a:lvl9pPr marL="3657600" indent="0" rtl="0">
              <a:spcBef>
                <a:spcPts val="0"/>
              </a:spcBef>
              <a:buFont typeface="Verdana"/>
              <a:buNone/>
              <a:defRPr sz="1600" b="1"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Verdana"/>
              <a:buNone/>
              <a:defRPr sz="2400" b="1"/>
            </a:lvl1pPr>
            <a:lvl2pPr marL="457200" indent="0" rtl="0">
              <a:spcBef>
                <a:spcPts val="0"/>
              </a:spcBef>
              <a:buFont typeface="Verdana"/>
              <a:buNone/>
              <a:defRPr sz="2000" b="1"/>
            </a:lvl2pPr>
            <a:lvl3pPr marL="914400" indent="0" rtl="0">
              <a:spcBef>
                <a:spcPts val="0"/>
              </a:spcBef>
              <a:buFont typeface="Verdana"/>
              <a:buNone/>
              <a:defRPr sz="1800" b="1"/>
            </a:lvl3pPr>
            <a:lvl4pPr marL="1371600" indent="0" rtl="0">
              <a:spcBef>
                <a:spcPts val="0"/>
              </a:spcBef>
              <a:buFont typeface="Verdana"/>
              <a:buNone/>
              <a:defRPr sz="1600" b="1"/>
            </a:lvl4pPr>
            <a:lvl5pPr marL="1828800" indent="0" rtl="0">
              <a:spcBef>
                <a:spcPts val="0"/>
              </a:spcBef>
              <a:buFont typeface="Verdana"/>
              <a:buNone/>
              <a:defRPr sz="1600" b="1"/>
            </a:lvl5pPr>
            <a:lvl6pPr marL="2286000" indent="0" rtl="0">
              <a:spcBef>
                <a:spcPts val="0"/>
              </a:spcBef>
              <a:buFont typeface="Verdana"/>
              <a:buNone/>
              <a:defRPr sz="1600" b="1"/>
            </a:lvl6pPr>
            <a:lvl7pPr marL="2743200" indent="0" rtl="0">
              <a:spcBef>
                <a:spcPts val="0"/>
              </a:spcBef>
              <a:buFont typeface="Verdana"/>
              <a:buNone/>
              <a:defRPr sz="1600" b="1"/>
            </a:lvl7pPr>
            <a:lvl8pPr marL="3200400" indent="0" rtl="0">
              <a:spcBef>
                <a:spcPts val="0"/>
              </a:spcBef>
              <a:buFont typeface="Verdana"/>
              <a:buNone/>
              <a:defRPr sz="1600" b="1"/>
            </a:lvl8pPr>
            <a:lvl9pPr marL="3657600" indent="0" rtl="0">
              <a:spcBef>
                <a:spcPts val="0"/>
              </a:spcBef>
              <a:buFont typeface="Verdana"/>
              <a:buNone/>
              <a:defRPr sz="1600" b="1"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rgbClr val="002850"/>
            </a:gs>
          </a:gsLst>
          <a:lin ang="5400000" scaled="0"/>
        </a:gra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hape 9"/>
          <p:cNvGrpSpPr/>
          <p:nvPr/>
        </p:nvGrpSpPr>
        <p:grpSpPr>
          <a:xfrm>
            <a:off x="1586" y="0"/>
            <a:ext cx="9148763" cy="6851650"/>
            <a:chOff x="1586" y="0"/>
            <a:chExt cx="9148763" cy="6851650"/>
          </a:xfrm>
        </p:grpSpPr>
        <p:sp>
          <p:nvSpPr>
            <p:cNvPr id="10" name="Shape 10"/>
            <p:cNvSpPr/>
            <p:nvPr/>
          </p:nvSpPr>
          <p:spPr>
            <a:xfrm>
              <a:off x="8008936" y="4168775"/>
              <a:ext cx="1141411" cy="2682875"/>
            </a:xfrm>
            <a:custGeom>
              <a:avLst/>
              <a:gdLst/>
              <a:ahLst/>
              <a:cxnLst/>
              <a:rect l="0" t="0" r="0" b="0"/>
              <a:pathLst>
                <a:path w="717" h="1690" extrusionOk="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rgbClr val="002448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" name="Shape 11"/>
            <p:cNvSpPr/>
            <p:nvPr/>
          </p:nvSpPr>
          <p:spPr>
            <a:xfrm>
              <a:off x="8550275" y="6022975"/>
              <a:ext cx="600074" cy="828675"/>
            </a:xfrm>
            <a:custGeom>
              <a:avLst/>
              <a:gdLst/>
              <a:ahLst/>
              <a:cxnLst/>
              <a:rect l="0" t="0" r="0" b="0"/>
              <a:pathLst>
                <a:path w="377" h="522" extrusionOk="0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rgbClr val="002448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2" name="Shape 12"/>
            <p:cNvSpPr/>
            <p:nvPr/>
          </p:nvSpPr>
          <p:spPr>
            <a:xfrm>
              <a:off x="9017000" y="6689725"/>
              <a:ext cx="133350" cy="161925"/>
            </a:xfrm>
            <a:custGeom>
              <a:avLst/>
              <a:gdLst/>
              <a:ahLst/>
              <a:cxnLst/>
              <a:rect l="0" t="0" r="0" b="0"/>
              <a:pathLst>
                <a:path w="84" h="102" extrusionOk="0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rgbClr val="002448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grpSp>
          <p:nvGrpSpPr>
            <p:cNvPr id="13" name="Shape 13"/>
            <p:cNvGrpSpPr/>
            <p:nvPr/>
          </p:nvGrpSpPr>
          <p:grpSpPr>
            <a:xfrm>
              <a:off x="457200" y="0"/>
              <a:ext cx="8093075" cy="6851650"/>
              <a:chOff x="457200" y="0"/>
              <a:chExt cx="8093075" cy="6851650"/>
            </a:xfrm>
          </p:grpSpPr>
          <p:sp>
            <p:nvSpPr>
              <p:cNvPr id="14" name="Shape 14"/>
              <p:cNvSpPr/>
              <p:nvPr/>
            </p:nvSpPr>
            <p:spPr>
              <a:xfrm>
                <a:off x="4427537" y="0"/>
                <a:ext cx="114300" cy="6851650"/>
              </a:xfrm>
              <a:custGeom>
                <a:avLst/>
                <a:gdLst/>
                <a:ahLst/>
                <a:cxnLst/>
                <a:rect l="0" t="0" r="0" b="0"/>
                <a:pathLst>
                  <a:path w="72" h="4316" extrusionOk="0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rgbClr val="004488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5" name="Shape 15"/>
              <p:cNvSpPr/>
              <p:nvPr/>
            </p:nvSpPr>
            <p:spPr>
              <a:xfrm>
                <a:off x="4903787" y="0"/>
                <a:ext cx="276225" cy="6851650"/>
              </a:xfrm>
              <a:custGeom>
                <a:avLst/>
                <a:gdLst/>
                <a:ahLst/>
                <a:cxnLst/>
                <a:rect l="0" t="0" r="0" b="0"/>
                <a:pathLst>
                  <a:path w="174" h="4316" extrusionOk="0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rgbClr val="004488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5330825" y="0"/>
                <a:ext cx="534986" cy="6851650"/>
              </a:xfrm>
              <a:custGeom>
                <a:avLst/>
                <a:gdLst/>
                <a:ahLst/>
                <a:cxnLst/>
                <a:rect l="0" t="0" r="0" b="0"/>
                <a:pathLst>
                  <a:path w="335" h="4316" extrusionOk="0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rgbClr val="004488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7" name="Shape 17"/>
              <p:cNvSpPr/>
              <p:nvPr/>
            </p:nvSpPr>
            <p:spPr>
              <a:xfrm>
                <a:off x="5835650" y="0"/>
                <a:ext cx="677861" cy="6851650"/>
              </a:xfrm>
              <a:custGeom>
                <a:avLst/>
                <a:gdLst/>
                <a:ahLst/>
                <a:cxnLst/>
                <a:rect l="0" t="0" r="0" b="0"/>
                <a:pathLst>
                  <a:path w="425" h="4316" extrusionOk="0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rgbClr val="004488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8" name="Shape 18"/>
              <p:cNvSpPr/>
              <p:nvPr/>
            </p:nvSpPr>
            <p:spPr>
              <a:xfrm>
                <a:off x="6264275" y="0"/>
                <a:ext cx="885824" cy="6851650"/>
              </a:xfrm>
              <a:custGeom>
                <a:avLst/>
                <a:gdLst/>
                <a:ahLst/>
                <a:cxnLst/>
                <a:rect l="0" t="0" r="0" b="0"/>
                <a:pathLst>
                  <a:path w="556" h="4316" extrusionOk="0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rgbClr val="004488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9" name="Shape 19"/>
              <p:cNvSpPr/>
              <p:nvPr/>
            </p:nvSpPr>
            <p:spPr>
              <a:xfrm>
                <a:off x="6740525" y="0"/>
                <a:ext cx="1095375" cy="6851650"/>
              </a:xfrm>
              <a:custGeom>
                <a:avLst/>
                <a:gdLst/>
                <a:ahLst/>
                <a:cxnLst/>
                <a:rect l="0" t="0" r="0" b="0"/>
                <a:pathLst>
                  <a:path w="688" h="4316" extrusionOk="0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rgbClr val="004488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20" name="Shape 20"/>
              <p:cNvSpPr/>
              <p:nvPr/>
            </p:nvSpPr>
            <p:spPr>
              <a:xfrm>
                <a:off x="7178675" y="0"/>
                <a:ext cx="1371600" cy="6851650"/>
              </a:xfrm>
              <a:custGeom>
                <a:avLst/>
                <a:gdLst/>
                <a:ahLst/>
                <a:cxnLst/>
                <a:rect l="0" t="0" r="0" b="0"/>
                <a:pathLst>
                  <a:path w="861" h="4316" extrusionOk="0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rgbClr val="004488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3808412" y="0"/>
                <a:ext cx="238124" cy="6851650"/>
              </a:xfrm>
              <a:custGeom>
                <a:avLst/>
                <a:gdLst/>
                <a:ahLst/>
                <a:cxnLst/>
                <a:rect l="0" t="0" r="0" b="0"/>
                <a:pathLst>
                  <a:path w="149" h="4316" extrusionOk="0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rgbClr val="004488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3122611" y="0"/>
                <a:ext cx="476250" cy="6851650"/>
              </a:xfrm>
              <a:custGeom>
                <a:avLst/>
                <a:gdLst/>
                <a:ahLst/>
                <a:cxnLst/>
                <a:rect l="0" t="0" r="0" b="0"/>
                <a:pathLst>
                  <a:path w="299" h="4316" extrusionOk="0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rgbClr val="004488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23" name="Shape 23"/>
              <p:cNvSpPr/>
              <p:nvPr/>
            </p:nvSpPr>
            <p:spPr>
              <a:xfrm>
                <a:off x="2486025" y="0"/>
                <a:ext cx="674686" cy="6851650"/>
              </a:xfrm>
              <a:custGeom>
                <a:avLst/>
                <a:gdLst/>
                <a:ahLst/>
                <a:cxnLst/>
                <a:rect l="0" t="0" r="0" b="0"/>
                <a:pathLst>
                  <a:path w="424" h="4316" extrusionOk="0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rgbClr val="004488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24" name="Shape 24"/>
              <p:cNvSpPr/>
              <p:nvPr/>
            </p:nvSpPr>
            <p:spPr>
              <a:xfrm>
                <a:off x="1790700" y="0"/>
                <a:ext cx="912811" cy="6851650"/>
              </a:xfrm>
              <a:custGeom>
                <a:avLst/>
                <a:gdLst/>
                <a:ahLst/>
                <a:cxnLst/>
                <a:rect l="0" t="0" r="0" b="0"/>
                <a:pathLst>
                  <a:path w="574" h="4316" extrusionOk="0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rgbClr val="004488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25" name="Shape 25"/>
              <p:cNvSpPr/>
              <p:nvPr/>
            </p:nvSpPr>
            <p:spPr>
              <a:xfrm>
                <a:off x="1114425" y="0"/>
                <a:ext cx="1169986" cy="6851650"/>
              </a:xfrm>
              <a:custGeom>
                <a:avLst/>
                <a:gdLst/>
                <a:ahLst/>
                <a:cxnLst/>
                <a:rect l="0" t="0" r="0" b="0"/>
                <a:pathLst>
                  <a:path w="735" h="4316" extrusionOk="0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rgbClr val="004488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26" name="Shape 26"/>
              <p:cNvSpPr/>
              <p:nvPr/>
            </p:nvSpPr>
            <p:spPr>
              <a:xfrm>
                <a:off x="457200" y="0"/>
                <a:ext cx="1333500" cy="6851650"/>
              </a:xfrm>
              <a:custGeom>
                <a:avLst/>
                <a:gdLst/>
                <a:ahLst/>
                <a:cxnLst/>
                <a:rect l="0" t="0" r="0" b="0"/>
                <a:pathLst>
                  <a:path w="837" h="4316" extrusionOk="0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rgbClr val="004488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</p:grpSp>
        <p:sp>
          <p:nvSpPr>
            <p:cNvPr id="27" name="Shape 27"/>
            <p:cNvSpPr/>
            <p:nvPr/>
          </p:nvSpPr>
          <p:spPr>
            <a:xfrm>
              <a:off x="9525" y="4605337"/>
              <a:ext cx="962025" cy="2246311"/>
            </a:xfrm>
            <a:custGeom>
              <a:avLst/>
              <a:gdLst/>
              <a:ahLst/>
              <a:cxnLst/>
              <a:rect l="0" t="0" r="0" b="0"/>
              <a:pathLst>
                <a:path w="604" h="1415" extrusionOk="0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rgbClr val="002448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8" name="Shape 28"/>
            <p:cNvSpPr/>
            <p:nvPr/>
          </p:nvSpPr>
          <p:spPr>
            <a:xfrm>
              <a:off x="9525" y="6175375"/>
              <a:ext cx="361949" cy="676275"/>
            </a:xfrm>
            <a:custGeom>
              <a:avLst/>
              <a:gdLst/>
              <a:ahLst/>
              <a:cxnLst/>
              <a:rect l="0" t="0" r="0" b="0"/>
              <a:pathLst>
                <a:path w="227" h="426" extrusionOk="0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rgbClr val="002448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9" name="Shape 29"/>
            <p:cNvSpPr/>
            <p:nvPr/>
          </p:nvSpPr>
          <p:spPr>
            <a:xfrm>
              <a:off x="7581900" y="0"/>
              <a:ext cx="1562100" cy="2835275"/>
            </a:xfrm>
            <a:custGeom>
              <a:avLst/>
              <a:gdLst/>
              <a:ahLst/>
              <a:cxnLst/>
              <a:rect l="0" t="0" r="0" b="0"/>
              <a:pathLst>
                <a:path w="981" h="1786" extrusionOk="0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0060C0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30" name="Shape 30"/>
            <p:cNvSpPr/>
            <p:nvPr/>
          </p:nvSpPr>
          <p:spPr>
            <a:xfrm>
              <a:off x="8002586" y="0"/>
              <a:ext cx="1141411" cy="1341437"/>
            </a:xfrm>
            <a:custGeom>
              <a:avLst/>
              <a:gdLst/>
              <a:ahLst/>
              <a:cxnLst/>
              <a:rect l="0" t="0" r="0" b="0"/>
              <a:pathLst>
                <a:path w="717" h="845" extrusionOk="0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31" name="Shape 31"/>
            <p:cNvSpPr/>
            <p:nvPr/>
          </p:nvSpPr>
          <p:spPr>
            <a:xfrm>
              <a:off x="8496300" y="0"/>
              <a:ext cx="647700" cy="657225"/>
            </a:xfrm>
            <a:custGeom>
              <a:avLst/>
              <a:gdLst/>
              <a:ahLst/>
              <a:cxnLst/>
              <a:rect l="0" t="0" r="0" b="0"/>
              <a:pathLst>
                <a:path w="407" h="414" extrusionOk="0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32" name="Shape 32"/>
            <p:cNvSpPr/>
            <p:nvPr/>
          </p:nvSpPr>
          <p:spPr>
            <a:xfrm>
              <a:off x="9525" y="0"/>
              <a:ext cx="1362075" cy="2236786"/>
            </a:xfrm>
            <a:custGeom>
              <a:avLst/>
              <a:gdLst/>
              <a:ahLst/>
              <a:cxnLst/>
              <a:rect l="0" t="0" r="0" b="0"/>
              <a:pathLst>
                <a:path w="855" h="1409" extrusionOk="0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0060C0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33" name="Shape 33"/>
            <p:cNvSpPr/>
            <p:nvPr/>
          </p:nvSpPr>
          <p:spPr>
            <a:xfrm>
              <a:off x="9525" y="0"/>
              <a:ext cx="933450" cy="950911"/>
            </a:xfrm>
            <a:custGeom>
              <a:avLst/>
              <a:gdLst/>
              <a:ahLst/>
              <a:cxnLst/>
              <a:rect l="0" t="0" r="0" b="0"/>
              <a:pathLst>
                <a:path w="586" h="599" extrusionOk="0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34" name="Shape 34"/>
            <p:cNvSpPr/>
            <p:nvPr/>
          </p:nvSpPr>
          <p:spPr>
            <a:xfrm>
              <a:off x="9525" y="0"/>
              <a:ext cx="428625" cy="400050"/>
            </a:xfrm>
            <a:custGeom>
              <a:avLst/>
              <a:gdLst/>
              <a:ahLst/>
              <a:cxnLst/>
              <a:rect l="0" t="0" r="0" b="0"/>
              <a:pathLst>
                <a:path w="269" h="252" extrusionOk="0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cxnSp>
          <p:nvCxnSpPr>
            <p:cNvPr id="35" name="Shape 35"/>
            <p:cNvCxnSpPr/>
            <p:nvPr/>
          </p:nvCxnSpPr>
          <p:spPr>
            <a:xfrm>
              <a:off x="1586" y="4364037"/>
              <a:ext cx="9140825" cy="0"/>
            </a:xfrm>
            <a:prstGeom prst="straightConnector1">
              <a:avLst/>
            </a:prstGeom>
            <a:noFill/>
            <a:ln w="15875" cap="flat" cmpd="sng">
              <a:solidFill>
                <a:schemeClr val="dk2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6" name="Shape 36"/>
            <p:cNvCxnSpPr/>
            <p:nvPr/>
          </p:nvCxnSpPr>
          <p:spPr>
            <a:xfrm>
              <a:off x="1586" y="3740150"/>
              <a:ext cx="9140825" cy="0"/>
            </a:xfrm>
            <a:prstGeom prst="straightConnector1">
              <a:avLst/>
            </a:prstGeom>
            <a:noFill/>
            <a:ln w="15875" cap="flat" cmpd="sng">
              <a:solidFill>
                <a:schemeClr val="dk2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7" name="Shape 37"/>
            <p:cNvCxnSpPr/>
            <p:nvPr/>
          </p:nvCxnSpPr>
          <p:spPr>
            <a:xfrm>
              <a:off x="1586" y="4987925"/>
              <a:ext cx="9140825" cy="0"/>
            </a:xfrm>
            <a:prstGeom prst="straightConnector1">
              <a:avLst/>
            </a:prstGeom>
            <a:noFill/>
            <a:ln w="1587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grpSp>
          <p:nvGrpSpPr>
            <p:cNvPr id="38" name="Shape 38"/>
            <p:cNvGrpSpPr/>
            <p:nvPr/>
          </p:nvGrpSpPr>
          <p:grpSpPr>
            <a:xfrm>
              <a:off x="1586" y="622300"/>
              <a:ext cx="9140825" cy="2493961"/>
              <a:chOff x="1586" y="622300"/>
              <a:chExt cx="9140825" cy="2493961"/>
            </a:xfrm>
          </p:grpSpPr>
          <p:cxnSp>
            <p:nvCxnSpPr>
              <p:cNvPr id="39" name="Shape 39"/>
              <p:cNvCxnSpPr/>
              <p:nvPr/>
            </p:nvCxnSpPr>
            <p:spPr>
              <a:xfrm>
                <a:off x="1586" y="1244600"/>
                <a:ext cx="9140825" cy="0"/>
              </a:xfrm>
              <a:prstGeom prst="straightConnector1">
                <a:avLst/>
              </a:prstGeom>
              <a:noFill/>
              <a:ln w="15875" cap="flat" cmpd="sng">
                <a:solidFill>
                  <a:schemeClr val="dk2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40" name="Shape 40"/>
              <p:cNvCxnSpPr/>
              <p:nvPr/>
            </p:nvCxnSpPr>
            <p:spPr>
              <a:xfrm>
                <a:off x="1586" y="3116261"/>
                <a:ext cx="9140825" cy="0"/>
              </a:xfrm>
              <a:prstGeom prst="straightConnector1">
                <a:avLst/>
              </a:prstGeom>
              <a:noFill/>
              <a:ln w="15875" cap="flat" cmpd="sng">
                <a:solidFill>
                  <a:schemeClr val="dk2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41" name="Shape 41"/>
              <p:cNvCxnSpPr/>
              <p:nvPr/>
            </p:nvCxnSpPr>
            <p:spPr>
              <a:xfrm>
                <a:off x="1586" y="2492375"/>
                <a:ext cx="9140825" cy="0"/>
              </a:xfrm>
              <a:prstGeom prst="straightConnector1">
                <a:avLst/>
              </a:prstGeom>
              <a:noFill/>
              <a:ln w="15875" cap="flat" cmpd="sng">
                <a:solidFill>
                  <a:schemeClr val="dk2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42" name="Shape 42"/>
              <p:cNvCxnSpPr/>
              <p:nvPr/>
            </p:nvCxnSpPr>
            <p:spPr>
              <a:xfrm>
                <a:off x="1586" y="1868486"/>
                <a:ext cx="9140825" cy="0"/>
              </a:xfrm>
              <a:prstGeom prst="straightConnector1">
                <a:avLst/>
              </a:prstGeom>
              <a:noFill/>
              <a:ln w="15875" cap="flat" cmpd="sng">
                <a:solidFill>
                  <a:schemeClr val="dk2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43" name="Shape 43"/>
              <p:cNvCxnSpPr/>
              <p:nvPr/>
            </p:nvCxnSpPr>
            <p:spPr>
              <a:xfrm>
                <a:off x="1586" y="622300"/>
                <a:ext cx="9140825" cy="0"/>
              </a:xfrm>
              <a:prstGeom prst="straightConnector1">
                <a:avLst/>
              </a:prstGeom>
              <a:noFill/>
              <a:ln w="15875" cap="flat" cmpd="sng">
                <a:solidFill>
                  <a:schemeClr val="dk2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</p:grpSp>
        <p:cxnSp>
          <p:nvCxnSpPr>
            <p:cNvPr id="44" name="Shape 44"/>
            <p:cNvCxnSpPr/>
            <p:nvPr/>
          </p:nvCxnSpPr>
          <p:spPr>
            <a:xfrm>
              <a:off x="1586" y="6235700"/>
              <a:ext cx="9140825" cy="0"/>
            </a:xfrm>
            <a:prstGeom prst="straightConnector1">
              <a:avLst/>
            </a:prstGeom>
            <a:noFill/>
            <a:ln w="1587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45" name="Shape 45"/>
            <p:cNvCxnSpPr/>
            <p:nvPr/>
          </p:nvCxnSpPr>
          <p:spPr>
            <a:xfrm>
              <a:off x="1586" y="5611812"/>
              <a:ext cx="9140825" cy="0"/>
            </a:xfrm>
            <a:prstGeom prst="straightConnector1">
              <a:avLst/>
            </a:prstGeom>
            <a:noFill/>
            <a:ln w="1587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098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32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Verdana"/>
              <a:buChar char="•"/>
              <a:defRPr sz="2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indent="-13716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 sz="24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Verdana"/>
              <a:buChar char="•"/>
              <a:defRPr sz="20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0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0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0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0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0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rgbClr val="002850"/>
            </a:gs>
          </a:gsLst>
          <a:lin ang="5400000" scaled="0"/>
        </a:grad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" name="Shape 168"/>
          <p:cNvGrpSpPr/>
          <p:nvPr/>
        </p:nvGrpSpPr>
        <p:grpSpPr>
          <a:xfrm>
            <a:off x="0" y="0"/>
            <a:ext cx="9148763" cy="6851650"/>
            <a:chOff x="1586" y="0"/>
            <a:chExt cx="9148763" cy="6851650"/>
          </a:xfrm>
        </p:grpSpPr>
        <p:sp>
          <p:nvSpPr>
            <p:cNvPr id="169" name="Shape 169"/>
            <p:cNvSpPr/>
            <p:nvPr/>
          </p:nvSpPr>
          <p:spPr>
            <a:xfrm>
              <a:off x="8008936" y="4168775"/>
              <a:ext cx="1141411" cy="2682875"/>
            </a:xfrm>
            <a:custGeom>
              <a:avLst/>
              <a:gdLst/>
              <a:ahLst/>
              <a:cxnLst/>
              <a:rect l="0" t="0" r="0" b="0"/>
              <a:pathLst>
                <a:path w="717" h="1690" extrusionOk="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rgbClr val="002448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70" name="Shape 170"/>
            <p:cNvSpPr/>
            <p:nvPr/>
          </p:nvSpPr>
          <p:spPr>
            <a:xfrm>
              <a:off x="8550275" y="6022975"/>
              <a:ext cx="600074" cy="828675"/>
            </a:xfrm>
            <a:custGeom>
              <a:avLst/>
              <a:gdLst/>
              <a:ahLst/>
              <a:cxnLst/>
              <a:rect l="0" t="0" r="0" b="0"/>
              <a:pathLst>
                <a:path w="377" h="522" extrusionOk="0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rgbClr val="002448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71" name="Shape 171"/>
            <p:cNvSpPr/>
            <p:nvPr/>
          </p:nvSpPr>
          <p:spPr>
            <a:xfrm>
              <a:off x="9017000" y="6689725"/>
              <a:ext cx="133350" cy="161925"/>
            </a:xfrm>
            <a:custGeom>
              <a:avLst/>
              <a:gdLst/>
              <a:ahLst/>
              <a:cxnLst/>
              <a:rect l="0" t="0" r="0" b="0"/>
              <a:pathLst>
                <a:path w="84" h="102" extrusionOk="0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rgbClr val="002448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grpSp>
          <p:nvGrpSpPr>
            <p:cNvPr id="172" name="Shape 172"/>
            <p:cNvGrpSpPr/>
            <p:nvPr/>
          </p:nvGrpSpPr>
          <p:grpSpPr>
            <a:xfrm>
              <a:off x="457200" y="0"/>
              <a:ext cx="8093075" cy="6851650"/>
              <a:chOff x="457200" y="0"/>
              <a:chExt cx="8093075" cy="6851650"/>
            </a:xfrm>
          </p:grpSpPr>
          <p:sp>
            <p:nvSpPr>
              <p:cNvPr id="173" name="Shape 173"/>
              <p:cNvSpPr/>
              <p:nvPr/>
            </p:nvSpPr>
            <p:spPr>
              <a:xfrm>
                <a:off x="4427537" y="0"/>
                <a:ext cx="114300" cy="6851650"/>
              </a:xfrm>
              <a:custGeom>
                <a:avLst/>
                <a:gdLst/>
                <a:ahLst/>
                <a:cxnLst/>
                <a:rect l="0" t="0" r="0" b="0"/>
                <a:pathLst>
                  <a:path w="72" h="4316" extrusionOk="0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rgbClr val="004488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74" name="Shape 174"/>
              <p:cNvSpPr/>
              <p:nvPr/>
            </p:nvSpPr>
            <p:spPr>
              <a:xfrm>
                <a:off x="4903787" y="0"/>
                <a:ext cx="276225" cy="6851650"/>
              </a:xfrm>
              <a:custGeom>
                <a:avLst/>
                <a:gdLst/>
                <a:ahLst/>
                <a:cxnLst/>
                <a:rect l="0" t="0" r="0" b="0"/>
                <a:pathLst>
                  <a:path w="174" h="4316" extrusionOk="0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rgbClr val="004488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75" name="Shape 175"/>
              <p:cNvSpPr/>
              <p:nvPr/>
            </p:nvSpPr>
            <p:spPr>
              <a:xfrm>
                <a:off x="5330825" y="0"/>
                <a:ext cx="534986" cy="6851650"/>
              </a:xfrm>
              <a:custGeom>
                <a:avLst/>
                <a:gdLst/>
                <a:ahLst/>
                <a:cxnLst/>
                <a:rect l="0" t="0" r="0" b="0"/>
                <a:pathLst>
                  <a:path w="335" h="4316" extrusionOk="0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rgbClr val="004488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76" name="Shape 176"/>
              <p:cNvSpPr/>
              <p:nvPr/>
            </p:nvSpPr>
            <p:spPr>
              <a:xfrm>
                <a:off x="5835650" y="0"/>
                <a:ext cx="677861" cy="6851650"/>
              </a:xfrm>
              <a:custGeom>
                <a:avLst/>
                <a:gdLst/>
                <a:ahLst/>
                <a:cxnLst/>
                <a:rect l="0" t="0" r="0" b="0"/>
                <a:pathLst>
                  <a:path w="425" h="4316" extrusionOk="0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rgbClr val="004488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77" name="Shape 177"/>
              <p:cNvSpPr/>
              <p:nvPr/>
            </p:nvSpPr>
            <p:spPr>
              <a:xfrm>
                <a:off x="6264275" y="0"/>
                <a:ext cx="885824" cy="6851650"/>
              </a:xfrm>
              <a:custGeom>
                <a:avLst/>
                <a:gdLst/>
                <a:ahLst/>
                <a:cxnLst/>
                <a:rect l="0" t="0" r="0" b="0"/>
                <a:pathLst>
                  <a:path w="556" h="4316" extrusionOk="0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rgbClr val="004488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78" name="Shape 178"/>
              <p:cNvSpPr/>
              <p:nvPr/>
            </p:nvSpPr>
            <p:spPr>
              <a:xfrm>
                <a:off x="6740525" y="0"/>
                <a:ext cx="1095375" cy="6851650"/>
              </a:xfrm>
              <a:custGeom>
                <a:avLst/>
                <a:gdLst/>
                <a:ahLst/>
                <a:cxnLst/>
                <a:rect l="0" t="0" r="0" b="0"/>
                <a:pathLst>
                  <a:path w="688" h="4316" extrusionOk="0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rgbClr val="004488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79" name="Shape 179"/>
              <p:cNvSpPr/>
              <p:nvPr/>
            </p:nvSpPr>
            <p:spPr>
              <a:xfrm>
                <a:off x="7178675" y="0"/>
                <a:ext cx="1371600" cy="6851650"/>
              </a:xfrm>
              <a:custGeom>
                <a:avLst/>
                <a:gdLst/>
                <a:ahLst/>
                <a:cxnLst/>
                <a:rect l="0" t="0" r="0" b="0"/>
                <a:pathLst>
                  <a:path w="861" h="4316" extrusionOk="0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rgbClr val="004488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80" name="Shape 180"/>
              <p:cNvSpPr/>
              <p:nvPr/>
            </p:nvSpPr>
            <p:spPr>
              <a:xfrm>
                <a:off x="3808412" y="0"/>
                <a:ext cx="238124" cy="6851650"/>
              </a:xfrm>
              <a:custGeom>
                <a:avLst/>
                <a:gdLst/>
                <a:ahLst/>
                <a:cxnLst/>
                <a:rect l="0" t="0" r="0" b="0"/>
                <a:pathLst>
                  <a:path w="149" h="4316" extrusionOk="0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rgbClr val="004488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81" name="Shape 181"/>
              <p:cNvSpPr/>
              <p:nvPr/>
            </p:nvSpPr>
            <p:spPr>
              <a:xfrm>
                <a:off x="3122611" y="0"/>
                <a:ext cx="476250" cy="6851650"/>
              </a:xfrm>
              <a:custGeom>
                <a:avLst/>
                <a:gdLst/>
                <a:ahLst/>
                <a:cxnLst/>
                <a:rect l="0" t="0" r="0" b="0"/>
                <a:pathLst>
                  <a:path w="299" h="4316" extrusionOk="0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rgbClr val="004488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82" name="Shape 182"/>
              <p:cNvSpPr/>
              <p:nvPr/>
            </p:nvSpPr>
            <p:spPr>
              <a:xfrm>
                <a:off x="2486025" y="0"/>
                <a:ext cx="674686" cy="6851650"/>
              </a:xfrm>
              <a:custGeom>
                <a:avLst/>
                <a:gdLst/>
                <a:ahLst/>
                <a:cxnLst/>
                <a:rect l="0" t="0" r="0" b="0"/>
                <a:pathLst>
                  <a:path w="424" h="4316" extrusionOk="0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rgbClr val="004488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83" name="Shape 183"/>
              <p:cNvSpPr/>
              <p:nvPr/>
            </p:nvSpPr>
            <p:spPr>
              <a:xfrm>
                <a:off x="1790700" y="0"/>
                <a:ext cx="912811" cy="6851650"/>
              </a:xfrm>
              <a:custGeom>
                <a:avLst/>
                <a:gdLst/>
                <a:ahLst/>
                <a:cxnLst/>
                <a:rect l="0" t="0" r="0" b="0"/>
                <a:pathLst>
                  <a:path w="574" h="4316" extrusionOk="0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rgbClr val="004488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84" name="Shape 184"/>
              <p:cNvSpPr/>
              <p:nvPr/>
            </p:nvSpPr>
            <p:spPr>
              <a:xfrm>
                <a:off x="1114425" y="0"/>
                <a:ext cx="1169986" cy="6851650"/>
              </a:xfrm>
              <a:custGeom>
                <a:avLst/>
                <a:gdLst/>
                <a:ahLst/>
                <a:cxnLst/>
                <a:rect l="0" t="0" r="0" b="0"/>
                <a:pathLst>
                  <a:path w="735" h="4316" extrusionOk="0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rgbClr val="004488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85" name="Shape 185"/>
              <p:cNvSpPr/>
              <p:nvPr/>
            </p:nvSpPr>
            <p:spPr>
              <a:xfrm>
                <a:off x="457200" y="0"/>
                <a:ext cx="1333500" cy="6851650"/>
              </a:xfrm>
              <a:custGeom>
                <a:avLst/>
                <a:gdLst/>
                <a:ahLst/>
                <a:cxnLst/>
                <a:rect l="0" t="0" r="0" b="0"/>
                <a:pathLst>
                  <a:path w="837" h="4316" extrusionOk="0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rgbClr val="004488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</p:grpSp>
        <p:sp>
          <p:nvSpPr>
            <p:cNvPr id="186" name="Shape 186"/>
            <p:cNvSpPr/>
            <p:nvPr/>
          </p:nvSpPr>
          <p:spPr>
            <a:xfrm>
              <a:off x="9525" y="4605337"/>
              <a:ext cx="962025" cy="2246311"/>
            </a:xfrm>
            <a:custGeom>
              <a:avLst/>
              <a:gdLst/>
              <a:ahLst/>
              <a:cxnLst/>
              <a:rect l="0" t="0" r="0" b="0"/>
              <a:pathLst>
                <a:path w="604" h="1415" extrusionOk="0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rgbClr val="002448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87" name="Shape 187"/>
            <p:cNvSpPr/>
            <p:nvPr/>
          </p:nvSpPr>
          <p:spPr>
            <a:xfrm>
              <a:off x="9525" y="6175375"/>
              <a:ext cx="361949" cy="676275"/>
            </a:xfrm>
            <a:custGeom>
              <a:avLst/>
              <a:gdLst/>
              <a:ahLst/>
              <a:cxnLst/>
              <a:rect l="0" t="0" r="0" b="0"/>
              <a:pathLst>
                <a:path w="227" h="426" extrusionOk="0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rgbClr val="002448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88" name="Shape 188"/>
            <p:cNvSpPr/>
            <p:nvPr/>
          </p:nvSpPr>
          <p:spPr>
            <a:xfrm>
              <a:off x="7581900" y="0"/>
              <a:ext cx="1562100" cy="2835275"/>
            </a:xfrm>
            <a:custGeom>
              <a:avLst/>
              <a:gdLst/>
              <a:ahLst/>
              <a:cxnLst/>
              <a:rect l="0" t="0" r="0" b="0"/>
              <a:pathLst>
                <a:path w="981" h="1786" extrusionOk="0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0060C0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89" name="Shape 189"/>
            <p:cNvSpPr/>
            <p:nvPr/>
          </p:nvSpPr>
          <p:spPr>
            <a:xfrm>
              <a:off x="8002586" y="0"/>
              <a:ext cx="1141411" cy="1341437"/>
            </a:xfrm>
            <a:custGeom>
              <a:avLst/>
              <a:gdLst/>
              <a:ahLst/>
              <a:cxnLst/>
              <a:rect l="0" t="0" r="0" b="0"/>
              <a:pathLst>
                <a:path w="717" h="845" extrusionOk="0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90" name="Shape 190"/>
            <p:cNvSpPr/>
            <p:nvPr/>
          </p:nvSpPr>
          <p:spPr>
            <a:xfrm>
              <a:off x="8496300" y="0"/>
              <a:ext cx="647700" cy="657225"/>
            </a:xfrm>
            <a:custGeom>
              <a:avLst/>
              <a:gdLst/>
              <a:ahLst/>
              <a:cxnLst/>
              <a:rect l="0" t="0" r="0" b="0"/>
              <a:pathLst>
                <a:path w="407" h="414" extrusionOk="0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91" name="Shape 191"/>
            <p:cNvSpPr/>
            <p:nvPr/>
          </p:nvSpPr>
          <p:spPr>
            <a:xfrm>
              <a:off x="9525" y="0"/>
              <a:ext cx="1362075" cy="2236786"/>
            </a:xfrm>
            <a:custGeom>
              <a:avLst/>
              <a:gdLst/>
              <a:ahLst/>
              <a:cxnLst/>
              <a:rect l="0" t="0" r="0" b="0"/>
              <a:pathLst>
                <a:path w="855" h="1409" extrusionOk="0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0060C0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92" name="Shape 192"/>
            <p:cNvSpPr/>
            <p:nvPr/>
          </p:nvSpPr>
          <p:spPr>
            <a:xfrm>
              <a:off x="9525" y="0"/>
              <a:ext cx="933450" cy="950911"/>
            </a:xfrm>
            <a:custGeom>
              <a:avLst/>
              <a:gdLst/>
              <a:ahLst/>
              <a:cxnLst/>
              <a:rect l="0" t="0" r="0" b="0"/>
              <a:pathLst>
                <a:path w="586" h="599" extrusionOk="0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93" name="Shape 193"/>
            <p:cNvSpPr/>
            <p:nvPr/>
          </p:nvSpPr>
          <p:spPr>
            <a:xfrm>
              <a:off x="9525" y="0"/>
              <a:ext cx="428625" cy="400050"/>
            </a:xfrm>
            <a:custGeom>
              <a:avLst/>
              <a:gdLst/>
              <a:ahLst/>
              <a:cxnLst/>
              <a:rect l="0" t="0" r="0" b="0"/>
              <a:pathLst>
                <a:path w="269" h="252" extrusionOk="0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cxnSp>
          <p:nvCxnSpPr>
            <p:cNvPr id="194" name="Shape 194"/>
            <p:cNvCxnSpPr/>
            <p:nvPr/>
          </p:nvCxnSpPr>
          <p:spPr>
            <a:xfrm>
              <a:off x="1586" y="4364037"/>
              <a:ext cx="9140825" cy="0"/>
            </a:xfrm>
            <a:prstGeom prst="straightConnector1">
              <a:avLst/>
            </a:prstGeom>
            <a:noFill/>
            <a:ln w="15875" cap="flat" cmpd="sng">
              <a:solidFill>
                <a:schemeClr val="dk2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95" name="Shape 195"/>
            <p:cNvCxnSpPr/>
            <p:nvPr/>
          </p:nvCxnSpPr>
          <p:spPr>
            <a:xfrm>
              <a:off x="1586" y="3740150"/>
              <a:ext cx="9140825" cy="0"/>
            </a:xfrm>
            <a:prstGeom prst="straightConnector1">
              <a:avLst/>
            </a:prstGeom>
            <a:noFill/>
            <a:ln w="15875" cap="flat" cmpd="sng">
              <a:solidFill>
                <a:schemeClr val="dk2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96" name="Shape 196"/>
            <p:cNvCxnSpPr/>
            <p:nvPr/>
          </p:nvCxnSpPr>
          <p:spPr>
            <a:xfrm>
              <a:off x="1586" y="4987925"/>
              <a:ext cx="9140825" cy="0"/>
            </a:xfrm>
            <a:prstGeom prst="straightConnector1">
              <a:avLst/>
            </a:prstGeom>
            <a:noFill/>
            <a:ln w="1587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grpSp>
          <p:nvGrpSpPr>
            <p:cNvPr id="197" name="Shape 197"/>
            <p:cNvGrpSpPr/>
            <p:nvPr/>
          </p:nvGrpSpPr>
          <p:grpSpPr>
            <a:xfrm>
              <a:off x="1586" y="622300"/>
              <a:ext cx="9140825" cy="2493961"/>
              <a:chOff x="1586" y="622300"/>
              <a:chExt cx="9140825" cy="2493961"/>
            </a:xfrm>
          </p:grpSpPr>
          <p:cxnSp>
            <p:nvCxnSpPr>
              <p:cNvPr id="198" name="Shape 198"/>
              <p:cNvCxnSpPr/>
              <p:nvPr/>
            </p:nvCxnSpPr>
            <p:spPr>
              <a:xfrm>
                <a:off x="1586" y="1244600"/>
                <a:ext cx="9140825" cy="0"/>
              </a:xfrm>
              <a:prstGeom prst="straightConnector1">
                <a:avLst/>
              </a:prstGeom>
              <a:noFill/>
              <a:ln w="15875" cap="flat" cmpd="sng">
                <a:solidFill>
                  <a:schemeClr val="dk2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199" name="Shape 199"/>
              <p:cNvCxnSpPr/>
              <p:nvPr/>
            </p:nvCxnSpPr>
            <p:spPr>
              <a:xfrm>
                <a:off x="1586" y="3116261"/>
                <a:ext cx="9140825" cy="0"/>
              </a:xfrm>
              <a:prstGeom prst="straightConnector1">
                <a:avLst/>
              </a:prstGeom>
              <a:noFill/>
              <a:ln w="15875" cap="flat" cmpd="sng">
                <a:solidFill>
                  <a:schemeClr val="dk2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00" name="Shape 200"/>
              <p:cNvCxnSpPr/>
              <p:nvPr/>
            </p:nvCxnSpPr>
            <p:spPr>
              <a:xfrm>
                <a:off x="1586" y="2492375"/>
                <a:ext cx="9140825" cy="0"/>
              </a:xfrm>
              <a:prstGeom prst="straightConnector1">
                <a:avLst/>
              </a:prstGeom>
              <a:noFill/>
              <a:ln w="15875" cap="flat" cmpd="sng">
                <a:solidFill>
                  <a:schemeClr val="dk2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01" name="Shape 201"/>
              <p:cNvCxnSpPr/>
              <p:nvPr/>
            </p:nvCxnSpPr>
            <p:spPr>
              <a:xfrm>
                <a:off x="1586" y="1868486"/>
                <a:ext cx="9140825" cy="0"/>
              </a:xfrm>
              <a:prstGeom prst="straightConnector1">
                <a:avLst/>
              </a:prstGeom>
              <a:noFill/>
              <a:ln w="15875" cap="flat" cmpd="sng">
                <a:solidFill>
                  <a:schemeClr val="dk2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02" name="Shape 202"/>
              <p:cNvCxnSpPr/>
              <p:nvPr/>
            </p:nvCxnSpPr>
            <p:spPr>
              <a:xfrm>
                <a:off x="1586" y="622300"/>
                <a:ext cx="9140825" cy="0"/>
              </a:xfrm>
              <a:prstGeom prst="straightConnector1">
                <a:avLst/>
              </a:prstGeom>
              <a:noFill/>
              <a:ln w="15875" cap="flat" cmpd="sng">
                <a:solidFill>
                  <a:schemeClr val="dk2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</p:grpSp>
        <p:cxnSp>
          <p:nvCxnSpPr>
            <p:cNvPr id="203" name="Shape 203"/>
            <p:cNvCxnSpPr/>
            <p:nvPr/>
          </p:nvCxnSpPr>
          <p:spPr>
            <a:xfrm>
              <a:off x="1586" y="6235700"/>
              <a:ext cx="9140825" cy="0"/>
            </a:xfrm>
            <a:prstGeom prst="straightConnector1">
              <a:avLst/>
            </a:prstGeom>
            <a:noFill/>
            <a:ln w="1587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04" name="Shape 204"/>
            <p:cNvCxnSpPr/>
            <p:nvPr/>
          </p:nvCxnSpPr>
          <p:spPr>
            <a:xfrm>
              <a:off x="1586" y="5611812"/>
              <a:ext cx="9140825" cy="0"/>
            </a:xfrm>
            <a:prstGeom prst="straightConnector1">
              <a:avLst/>
            </a:prstGeom>
            <a:noFill/>
            <a:ln w="1587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098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32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Verdana"/>
              <a:buChar char="•"/>
              <a:defRPr sz="2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indent="-13716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 sz="24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Verdana"/>
              <a:buChar char="•"/>
              <a:defRPr sz="20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0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0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0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0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0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07" name="Shape 207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08" name="Shape 20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09" name="Shape 209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Do Now - </a:t>
            </a:r>
            <a:r>
              <a:rPr lang="en-US"/>
              <a:t>9/30/15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260550" y="990600"/>
            <a:ext cx="8654999" cy="5638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6007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Verdana"/>
              <a:buAutoNum type="arabicParenR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Which type of boundary creates new lithosphere?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514350" marR="0" lvl="0" indent="-56007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Verdana"/>
              <a:buAutoNum type="arabicParenR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Which type of boundary is associated with </a:t>
            </a:r>
            <a:r>
              <a:rPr lang="en-US" sz="2400"/>
              <a:t>oceanic ridges and rift valleys</a:t>
            </a:r>
            <a:r>
              <a:rPr lang="en-US" sz="24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endParaRPr sz="2400"/>
          </a:p>
          <a:p>
            <a:pPr marL="514350" marR="0" lvl="0" indent="-56007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Verdana"/>
              <a:buAutoNum type="arabicParenR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Stephen is visiting the mountains in Colorado. What type of tectonic plate boundary is Stephen most like</a:t>
            </a:r>
            <a:r>
              <a:rPr lang="en-US" sz="2400"/>
              <a:t>ly </a:t>
            </a:r>
            <a:r>
              <a:rPr lang="en-US" sz="24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near?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endParaRPr sz="2400"/>
          </a:p>
          <a:p>
            <a:pPr marL="514350" marR="0" lvl="0" indent="-56007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AutoNum type="arabicParenR"/>
            </a:pPr>
            <a:r>
              <a:rPr lang="en-US" sz="2400"/>
              <a:t>Riddle: The more of me you take, the more you leave behind. What am I?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/>
              <a:t>NCFE Quiz!</a:t>
            </a:r>
          </a:p>
        </p:txBody>
      </p:sp>
      <p:pic>
        <p:nvPicPr>
          <p:cNvPr id="265" name="Shape 265"/>
          <p:cNvPicPr preferRelativeResize="0"/>
          <p:nvPr/>
        </p:nvPicPr>
        <p:blipFill rotWithShape="1">
          <a:blip r:embed="rId3">
            <a:alphaModFix/>
          </a:blip>
          <a:srcRect t="14511" r="1516" b="50797"/>
          <a:stretch/>
        </p:blipFill>
        <p:spPr>
          <a:xfrm>
            <a:off x="350687" y="2394550"/>
            <a:ext cx="8442624" cy="2379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ctrTitle"/>
          </p:nvPr>
        </p:nvSpPr>
        <p:spPr>
          <a:xfrm>
            <a:off x="685800" y="762000"/>
            <a:ext cx="7772400" cy="1736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72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What are seismic waves?</a:t>
            </a:r>
            <a:r>
              <a:rPr lang="en-US" sz="4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71" name="Shape 271"/>
          <p:cNvSpPr txBox="1"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ymbol"/>
              <a:buNone/>
            </a:pPr>
            <a:r>
              <a:rPr lang="en-US" sz="5400" b="1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Seismic waves are the</a:t>
            </a:r>
            <a:r>
              <a:rPr lang="en-US" sz="5400" b="1"/>
              <a:t> energy-packed </a:t>
            </a:r>
            <a:r>
              <a:rPr lang="en-US" sz="5400" b="1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vibrations</a:t>
            </a:r>
            <a:r>
              <a:rPr lang="en-US" sz="5400" b="1"/>
              <a:t> </a:t>
            </a:r>
            <a:r>
              <a:rPr lang="en-US" sz="5400" b="1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caused by earthquakes 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title"/>
          </p:nvPr>
        </p:nvSpPr>
        <p:spPr>
          <a:xfrm>
            <a:off x="457200" y="1322675"/>
            <a:ext cx="8229600" cy="1139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During an earthquake, vibrations called seismic wave move </a:t>
            </a:r>
            <a:r>
              <a:rPr lang="en-US" sz="3600" b="1"/>
              <a:t>away</a:t>
            </a:r>
            <a:r>
              <a:rPr lang="en-US" sz="36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from the focus in all directions similar to the ripples created by a pebble in a pond.</a:t>
            </a:r>
          </a:p>
        </p:txBody>
      </p:sp>
      <p:pic>
        <p:nvPicPr>
          <p:cNvPr id="277" name="Shape 27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51900" y="3417350"/>
            <a:ext cx="4240200" cy="3179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title"/>
          </p:nvPr>
        </p:nvSpPr>
        <p:spPr>
          <a:xfrm>
            <a:off x="228600" y="1057175"/>
            <a:ext cx="86868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44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Seismic waves carry the energy of an earthquake away from the focus, through the Earth’s interior, and across the surface.</a:t>
            </a:r>
            <a:r>
              <a:rPr lang="en-US" sz="4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pic>
        <p:nvPicPr>
          <p:cNvPr id="283" name="Shape 28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47825" y="3232800"/>
            <a:ext cx="6051599" cy="3325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title"/>
          </p:nvPr>
        </p:nvSpPr>
        <p:spPr>
          <a:xfrm>
            <a:off x="0" y="685800"/>
            <a:ext cx="91440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6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What are the three types of seismic waves?</a:t>
            </a:r>
            <a:r>
              <a:rPr lang="en-US" sz="4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0" y="2438400"/>
            <a:ext cx="9144000" cy="4037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09600" marR="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0000"/>
              <a:buFont typeface="Noto Symbol"/>
              <a:buChar char="■"/>
            </a:pPr>
            <a:r>
              <a:rPr lang="en-US" sz="4000" b="1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Primary waves (P waves)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/>
          </a:p>
          <a:p>
            <a:pPr marL="609600" marR="0" lvl="0" indent="-6096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hlink"/>
              </a:buClr>
              <a:buSzPct val="60000"/>
              <a:buFont typeface="Noto Symbol"/>
              <a:buChar char="■"/>
            </a:pPr>
            <a:r>
              <a:rPr lang="en-US" sz="4000" b="1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Secondary Waves (S waves)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4000" b="1"/>
          </a:p>
          <a:p>
            <a:pPr marL="609600" marR="0" lvl="0" indent="-6096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hlink"/>
              </a:buClr>
              <a:buSzPct val="60000"/>
              <a:buFont typeface="Noto Symbol"/>
              <a:buChar char="■"/>
            </a:pPr>
            <a:r>
              <a:rPr lang="en-US" sz="4000" b="1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Surface waves (L waves) 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4" name="Shape 294"/>
          <p:cNvPicPr preferRelativeResize="0"/>
          <p:nvPr/>
        </p:nvPicPr>
        <p:blipFill rotWithShape="1">
          <a:blip r:embed="rId3">
            <a:alphaModFix/>
          </a:blip>
          <a:srcRect l="2847" t="20523" r="2875" b="11629"/>
          <a:stretch/>
        </p:blipFill>
        <p:spPr>
          <a:xfrm>
            <a:off x="0" y="1037100"/>
            <a:ext cx="9144000" cy="5820900"/>
          </a:xfrm>
          <a:prstGeom prst="rect">
            <a:avLst/>
          </a:prstGeom>
          <a:noFill/>
          <a:ln>
            <a:noFill/>
          </a:ln>
        </p:spPr>
      </p:pic>
      <p:sp>
        <p:nvSpPr>
          <p:cNvPr id="295" name="Shape 29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037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4800" b="1"/>
              <a:t>Complete the Chart Below</a:t>
            </a:r>
          </a:p>
        </p:txBody>
      </p:sp>
      <p:sp>
        <p:nvSpPr>
          <p:cNvPr id="296" name="Shape 296"/>
          <p:cNvSpPr txBox="1"/>
          <p:nvPr/>
        </p:nvSpPr>
        <p:spPr>
          <a:xfrm>
            <a:off x="1747200" y="2008800"/>
            <a:ext cx="1971599" cy="532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Leave blank (for now)</a:t>
            </a:r>
          </a:p>
        </p:txBody>
      </p:sp>
      <p:sp>
        <p:nvSpPr>
          <p:cNvPr id="297" name="Shape 297"/>
          <p:cNvSpPr txBox="1"/>
          <p:nvPr/>
        </p:nvSpPr>
        <p:spPr>
          <a:xfrm>
            <a:off x="4198075" y="2008800"/>
            <a:ext cx="1971599" cy="532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Leave blank (for now)</a:t>
            </a:r>
          </a:p>
        </p:txBody>
      </p:sp>
      <p:sp>
        <p:nvSpPr>
          <p:cNvPr id="298" name="Shape 298"/>
          <p:cNvSpPr txBox="1"/>
          <p:nvPr/>
        </p:nvSpPr>
        <p:spPr>
          <a:xfrm>
            <a:off x="6807750" y="2008800"/>
            <a:ext cx="1971599" cy="532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Leave blank (for now)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3" name="Shape 303"/>
          <p:cNvPicPr preferRelativeResize="0"/>
          <p:nvPr/>
        </p:nvPicPr>
        <p:blipFill rotWithShape="1">
          <a:blip r:embed="rId3">
            <a:alphaModFix/>
          </a:blip>
          <a:srcRect b="46291"/>
          <a:stretch/>
        </p:blipFill>
        <p:spPr>
          <a:xfrm>
            <a:off x="709250" y="532599"/>
            <a:ext cx="7875000" cy="5886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" name="Shape 308"/>
          <p:cNvPicPr preferRelativeResize="0"/>
          <p:nvPr/>
        </p:nvPicPr>
        <p:blipFill rotWithShape="1">
          <a:blip r:embed="rId3">
            <a:alphaModFix/>
          </a:blip>
          <a:srcRect t="55223"/>
          <a:stretch/>
        </p:blipFill>
        <p:spPr>
          <a:xfrm>
            <a:off x="754600" y="915650"/>
            <a:ext cx="7541399" cy="4783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700"/>
          </a:xfrm>
          <a:prstGeom prst="rect">
            <a:avLst/>
          </a:prstGeom>
        </p:spPr>
        <p:txBody>
          <a:bodyPr lIns="91425" tIns="91425" rIns="91425" bIns="91425" anchor="ctr" anchorCtr="1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314" name="Shape 3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300" y="1072297"/>
            <a:ext cx="9074699" cy="4870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title"/>
          </p:nvPr>
        </p:nvSpPr>
        <p:spPr>
          <a:xfrm>
            <a:off x="533400" y="2517775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6000" b="1" i="1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When the P &amp; S waves reach the surface, they move more slowly creating the most severe ground movements.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What is an Earthquake?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indent="0" algn="l" rtl="0">
              <a:spcBef>
                <a:spcPts val="0"/>
              </a:spcBef>
              <a:buNone/>
            </a:pPr>
            <a:r>
              <a:rPr lang="en-US" sz="3000" u="sng"/>
              <a:t>Instructions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3000"/>
          </a:p>
          <a:p>
            <a:pPr marL="457200" marR="0" lvl="0" indent="-419100" algn="l" rtl="0">
              <a:spcBef>
                <a:spcPts val="0"/>
              </a:spcBef>
              <a:buSzPct val="100000"/>
              <a:buAutoNum type="arabicPeriod"/>
            </a:pPr>
            <a:r>
              <a:rPr lang="en-US" sz="3000"/>
              <a:t>Close both eyes.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3000"/>
          </a:p>
          <a:p>
            <a:pPr marL="457200" marR="0" lvl="0" indent="-419100" algn="l" rtl="0">
              <a:spcBef>
                <a:spcPts val="0"/>
              </a:spcBef>
              <a:buSzPct val="100000"/>
              <a:buAutoNum type="arabicPeriod"/>
            </a:pPr>
            <a:r>
              <a:rPr lang="en-US" sz="3000"/>
              <a:t>Sit up straight in your chair.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3000"/>
          </a:p>
          <a:p>
            <a:pPr marL="457200" marR="0" lvl="0" indent="-419100" algn="l" rtl="0">
              <a:spcBef>
                <a:spcPts val="0"/>
              </a:spcBef>
              <a:buSzPct val="100000"/>
              <a:buAutoNum type="arabicPeriod"/>
            </a:pPr>
            <a:r>
              <a:rPr lang="en-US" sz="3000"/>
              <a:t>Place both hands palm down on the desk.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>
            <a:spLocks noGrp="1"/>
          </p:cNvSpPr>
          <p:nvPr>
            <p:ph type="subTitle" idx="1"/>
          </p:nvPr>
        </p:nvSpPr>
        <p:spPr>
          <a:xfrm>
            <a:off x="228600" y="838200"/>
            <a:ext cx="891540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ymbol"/>
              <a:buNone/>
            </a:pPr>
            <a:r>
              <a:rPr lang="en-US" sz="4400" b="1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Seismographs</a:t>
            </a:r>
            <a:r>
              <a:rPr lang="en-US" sz="44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are used by scientist to detect, measure &amp; record the vibrations of seismic waves. </a:t>
            </a:r>
          </a:p>
        </p:txBody>
      </p:sp>
      <p:sp>
        <p:nvSpPr>
          <p:cNvPr id="326" name="Shape 326"/>
          <p:cNvSpPr txBox="1"/>
          <p:nvPr/>
        </p:nvSpPr>
        <p:spPr>
          <a:xfrm>
            <a:off x="292100" y="4114800"/>
            <a:ext cx="8345487" cy="20415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en-US" sz="3200" b="1" i="1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An earthquake’s magnitude is a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en-US" sz="3200" b="1" i="1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measurement of its strength based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en-US" sz="3200" b="1" i="1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on seismic waves and movement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en-US" sz="3200" b="1" i="1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along faults.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title"/>
          </p:nvPr>
        </p:nvSpPr>
        <p:spPr>
          <a:xfrm>
            <a:off x="457200" y="2670175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8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What are </a:t>
            </a:r>
            <a:r>
              <a:rPr lang="en-US" sz="8000" b="1"/>
              <a:t>2</a:t>
            </a:r>
            <a:r>
              <a:rPr lang="en-US" sz="8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rating scales used to measure an earthquake?</a:t>
            </a:r>
            <a:r>
              <a:rPr lang="en-US" sz="4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>
            <a:spLocks noGrp="1"/>
          </p:cNvSpPr>
          <p:nvPr>
            <p:ph type="ctrTitle"/>
          </p:nvPr>
        </p:nvSpPr>
        <p:spPr>
          <a:xfrm>
            <a:off x="685800" y="152400"/>
            <a:ext cx="7772400" cy="1736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8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Richter scale</a:t>
            </a:r>
            <a:r>
              <a:rPr lang="en-US" sz="5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337" name="Shape 337"/>
          <p:cNvSpPr txBox="1">
            <a:spLocks noGrp="1"/>
          </p:cNvSpPr>
          <p:nvPr>
            <p:ph type="subTitle" idx="1"/>
          </p:nvPr>
        </p:nvSpPr>
        <p:spPr>
          <a:xfrm>
            <a:off x="381000" y="2514600"/>
            <a:ext cx="83819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ymbol"/>
              <a:buNone/>
            </a:pPr>
            <a:r>
              <a:rPr lang="en-US" sz="4400" b="1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This scale rates earthquakes according to the size of seismic waves as measured by the seismograph. 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 txBox="1">
            <a:spLocks noGrp="1"/>
          </p:cNvSpPr>
          <p:nvPr>
            <p:ph type="ctrTitle"/>
          </p:nvPr>
        </p:nvSpPr>
        <p:spPr>
          <a:xfrm>
            <a:off x="304800" y="762000"/>
            <a:ext cx="8839199" cy="1736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72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Moment Magnitude scale</a:t>
            </a:r>
            <a:r>
              <a:rPr lang="en-US" sz="4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343" name="Shape 343"/>
          <p:cNvSpPr txBox="1">
            <a:spLocks noGrp="1"/>
          </p:cNvSpPr>
          <p:nvPr>
            <p:ph type="subTitle" idx="1"/>
          </p:nvPr>
        </p:nvSpPr>
        <p:spPr>
          <a:xfrm>
            <a:off x="0" y="2653500"/>
            <a:ext cx="9144000" cy="2070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09600" marR="0" lvl="0" indent="-609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ymbol"/>
              <a:buNone/>
            </a:pPr>
            <a:r>
              <a:rPr lang="en-US" sz="44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This scale rates earthquakes by estimating the total energy they release.  The moment magnitude scale can be used to measure earthquakes of all sizes, near or far!</a:t>
            </a:r>
          </a:p>
          <a:p>
            <a:pPr marL="0" marR="0" lvl="0" indent="0" algn="ctr" rtl="0">
              <a:spcBef>
                <a:spcPts val="880"/>
              </a:spcBef>
              <a:spcAft>
                <a:spcPts val="0"/>
              </a:spcAft>
              <a:buClr>
                <a:schemeClr val="hlink"/>
              </a:buClr>
              <a:buFont typeface="Noto Symbol"/>
              <a:buNone/>
            </a:pPr>
            <a:endParaRPr sz="44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700"/>
          </a:xfrm>
          <a:prstGeom prst="rect">
            <a:avLst/>
          </a:prstGeom>
        </p:spPr>
        <p:txBody>
          <a:bodyPr lIns="91425" tIns="91425" rIns="91425" bIns="91425" anchor="ctr" anchorCtr="1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>
            <a:spLocks noGrp="1"/>
          </p:cNvSpPr>
          <p:nvPr>
            <p:ph type="title"/>
          </p:nvPr>
        </p:nvSpPr>
        <p:spPr>
          <a:xfrm>
            <a:off x="457200" y="2898775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72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How do scientists determine the location of an earthquake’s epicenter?</a:t>
            </a:r>
            <a:r>
              <a:rPr lang="en-US" sz="4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 txBox="1">
            <a:spLocks noGrp="1"/>
          </p:cNvSpPr>
          <p:nvPr>
            <p:ph type="body" idx="1"/>
          </p:nvPr>
        </p:nvSpPr>
        <p:spPr>
          <a:xfrm>
            <a:off x="457200" y="381000"/>
            <a:ext cx="8229600" cy="57499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0000"/>
              <a:buFont typeface="Noto Symbol"/>
              <a:buChar char="■"/>
            </a:pPr>
            <a:r>
              <a:rPr lang="en-US" sz="4000" b="1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When an earthquake strikes, P waves are the first to arrive at a seismograph followed by the S waves.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hlink"/>
              </a:buClr>
              <a:buSzPct val="60000"/>
              <a:buFont typeface="Noto Symbol"/>
              <a:buChar char="■"/>
            </a:pPr>
            <a:r>
              <a:rPr lang="en-US" sz="4000" b="1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The farther away the epicenter is, the greater the difference between the two arrival times.</a:t>
            </a:r>
            <a:br>
              <a:rPr lang="en-US" sz="4000" b="1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lang="en-US" sz="4000" b="1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4" name="Shape 36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752600"/>
            <a:ext cx="16078199" cy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 txBox="1">
            <a:spLocks noGrp="1"/>
          </p:cNvSpPr>
          <p:nvPr>
            <p:ph type="title"/>
          </p:nvPr>
        </p:nvSpPr>
        <p:spPr>
          <a:xfrm>
            <a:off x="457200" y="3203575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48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This difference in time tells scientists how far the seismograph is from the epicenter.  This information is then used to plot a circle on a map.</a:t>
            </a:r>
            <a:r>
              <a:rPr lang="en-US" sz="4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>
            <a:spLocks noGrp="1"/>
          </p:cNvSpPr>
          <p:nvPr>
            <p:ph type="title"/>
          </p:nvPr>
        </p:nvSpPr>
        <p:spPr>
          <a:xfrm>
            <a:off x="457200" y="2517775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48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The circle shows the distance from one seismograph station to all points where the epicenter could be located.</a:t>
            </a:r>
            <a:r>
              <a:rPr lang="en-US" sz="4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ctrTitle"/>
          </p:nvPr>
        </p:nvSpPr>
        <p:spPr>
          <a:xfrm>
            <a:off x="609600" y="457200"/>
            <a:ext cx="7772400" cy="1736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72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What is a focus?</a:t>
            </a:r>
          </a:p>
        </p:txBody>
      </p:sp>
      <p:sp>
        <p:nvSpPr>
          <p:cNvPr id="218" name="Shape 218"/>
          <p:cNvSpPr txBox="1">
            <a:spLocks noGrp="1"/>
          </p:cNvSpPr>
          <p:nvPr>
            <p:ph type="subTitle" idx="1"/>
          </p:nvPr>
        </p:nvSpPr>
        <p:spPr>
          <a:xfrm>
            <a:off x="381000" y="2819400"/>
            <a:ext cx="83819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ymbol"/>
              <a:buNone/>
            </a:pPr>
            <a:r>
              <a:rPr lang="en-US" sz="440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The point</a:t>
            </a:r>
            <a:r>
              <a:rPr lang="en-US" sz="4400" b="1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beneath the Earth’s surface </a:t>
            </a:r>
            <a:r>
              <a:rPr lang="en-US" sz="440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where rock under stress breaks to cause an earthquake.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9" name="Shape 37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80" name="Shape 380"/>
          <p:cNvSpPr/>
          <p:nvPr/>
        </p:nvSpPr>
        <p:spPr>
          <a:xfrm>
            <a:off x="5791200" y="2895600"/>
            <a:ext cx="1676399" cy="2057400"/>
          </a:xfrm>
          <a:prstGeom prst="ellipse">
            <a:avLst/>
          </a:prstGeom>
          <a:noFill/>
          <a:ln w="5715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81" name="Shape 381"/>
          <p:cNvSpPr txBox="1"/>
          <p:nvPr/>
        </p:nvSpPr>
        <p:spPr>
          <a:xfrm>
            <a:off x="6400800" y="3276600"/>
            <a:ext cx="533399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5400" b="1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 txBox="1">
            <a:spLocks noGrp="1"/>
          </p:cNvSpPr>
          <p:nvPr>
            <p:ph type="body" idx="1"/>
          </p:nvPr>
        </p:nvSpPr>
        <p:spPr>
          <a:xfrm>
            <a:off x="381000" y="7620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0000"/>
              <a:buFont typeface="Noto Symbol"/>
              <a:buChar char="■"/>
            </a:pPr>
            <a:r>
              <a:rPr lang="en-US" sz="40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To determine the exact location of the epicenter, at least THREE stations need to find their distance from the epicenter and draw a circle on a map</a:t>
            </a: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title"/>
          </p:nvPr>
        </p:nvSpPr>
        <p:spPr>
          <a:xfrm>
            <a:off x="457200" y="2746375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6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6000" b="1" i="0" u="sng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single point</a:t>
            </a:r>
            <a:r>
              <a:rPr lang="en-US" sz="6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where the 3 circles intersect is the location of the earthquake’s epicenter.</a:t>
            </a:r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6" name="Shape 39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81200" y="7937"/>
            <a:ext cx="7162799" cy="67738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/>
              <a:t>NCFE Quiz!</a:t>
            </a:r>
          </a:p>
        </p:txBody>
      </p:sp>
      <p:pic>
        <p:nvPicPr>
          <p:cNvPr id="402" name="Shape 402"/>
          <p:cNvPicPr preferRelativeResize="0"/>
          <p:nvPr/>
        </p:nvPicPr>
        <p:blipFill rotWithShape="1">
          <a:blip r:embed="rId3">
            <a:alphaModFix/>
          </a:blip>
          <a:srcRect t="52867" r="1516" b="10180"/>
          <a:stretch/>
        </p:blipFill>
        <p:spPr>
          <a:xfrm>
            <a:off x="350687" y="2028550"/>
            <a:ext cx="8442624" cy="25341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ctrTitle"/>
          </p:nvPr>
        </p:nvSpPr>
        <p:spPr>
          <a:xfrm>
            <a:off x="685800" y="990600"/>
            <a:ext cx="7772400" cy="1736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8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What is an epicenter?</a:t>
            </a:r>
            <a:r>
              <a:rPr lang="en-US" sz="4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24" name="Shape 224"/>
          <p:cNvSpPr txBox="1">
            <a:spLocks noGrp="1"/>
          </p:cNvSpPr>
          <p:nvPr>
            <p:ph type="subTitle" idx="1"/>
          </p:nvPr>
        </p:nvSpPr>
        <p:spPr>
          <a:xfrm>
            <a:off x="381000" y="3352800"/>
            <a:ext cx="83819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ymbol"/>
              <a:buNone/>
            </a:pPr>
            <a:r>
              <a:rPr lang="en-US" sz="60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The point on the surface directly above the focus.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title"/>
          </p:nvPr>
        </p:nvSpPr>
        <p:spPr>
          <a:xfrm>
            <a:off x="457200" y="9946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36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The farther the distance between the focus and the epicenter, the weaker the earthquake. Therefore, the closer the focus is to the surface, the stronger (and more damagi</a:t>
            </a:r>
            <a:r>
              <a:rPr lang="en-US" sz="3600"/>
              <a:t>ng)</a:t>
            </a:r>
            <a:r>
              <a:rPr lang="en-US" sz="36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the earthquake.</a:t>
            </a:r>
          </a:p>
        </p:txBody>
      </p:sp>
      <p:pic>
        <p:nvPicPr>
          <p:cNvPr id="230" name="Shape 2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19300" y="3061550"/>
            <a:ext cx="6305399" cy="3593100"/>
          </a:xfrm>
          <a:prstGeom prst="rect">
            <a:avLst/>
          </a:prstGeom>
          <a:noFill/>
          <a:ln>
            <a:noFill/>
          </a:ln>
        </p:spPr>
      </p:pic>
      <p:sp>
        <p:nvSpPr>
          <p:cNvPr id="231" name="Shape 231"/>
          <p:cNvSpPr txBox="1"/>
          <p:nvPr/>
        </p:nvSpPr>
        <p:spPr>
          <a:xfrm>
            <a:off x="3234550" y="4631450"/>
            <a:ext cx="16017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latin typeface="Arial"/>
                <a:ea typeface="Arial"/>
                <a:cs typeface="Arial"/>
                <a:sym typeface="Arial"/>
              </a:rPr>
              <a:t>Distance from Focus to Epicenter</a:t>
            </a:r>
          </a:p>
        </p:txBody>
      </p:sp>
      <p:cxnSp>
        <p:nvCxnSpPr>
          <p:cNvPr id="232" name="Shape 232"/>
          <p:cNvCxnSpPr/>
          <p:nvPr/>
        </p:nvCxnSpPr>
        <p:spPr>
          <a:xfrm>
            <a:off x="4836250" y="5022950"/>
            <a:ext cx="0" cy="838199"/>
          </a:xfrm>
          <a:prstGeom prst="straightConnector1">
            <a:avLst/>
          </a:prstGeom>
          <a:noFill/>
          <a:ln w="9525" cap="flat" cmpd="sng">
            <a:solidFill>
              <a:srgbClr val="0000FF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233" name="Shape 233"/>
          <p:cNvCxnSpPr/>
          <p:nvPr/>
        </p:nvCxnSpPr>
        <p:spPr>
          <a:xfrm rot="10800000">
            <a:off x="4836250" y="4631450"/>
            <a:ext cx="0" cy="838199"/>
          </a:xfrm>
          <a:prstGeom prst="straightConnector1">
            <a:avLst/>
          </a:prstGeom>
          <a:noFill/>
          <a:ln w="9525" cap="flat" cmpd="sng">
            <a:solidFill>
              <a:srgbClr val="0000FF"/>
            </a:solidFill>
            <a:prstDash val="solid"/>
            <a:miter/>
            <a:headEnd type="none" w="med" len="med"/>
            <a:tailEnd type="stealth" w="lg" len="lg"/>
          </a:ln>
        </p:spPr>
      </p:cxn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/>
              <a:t>Elastic Rebound Hypothesis</a:t>
            </a:r>
          </a:p>
        </p:txBody>
      </p:sp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/>
              <a:t>Instructions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/>
          </a:p>
          <a:p>
            <a:pPr marL="457200" marR="0" lvl="0" indent="-381000" algn="l" rtl="0">
              <a:spcBef>
                <a:spcPts val="0"/>
              </a:spcBef>
              <a:buSzPct val="100000"/>
              <a:buAutoNum type="arabicPeriod"/>
            </a:pPr>
            <a:r>
              <a:rPr lang="en-US" sz="2400"/>
              <a:t>Do and touch nothing until instructed to do so.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/>
          </a:p>
          <a:p>
            <a:pPr marL="457200" marR="0" lvl="0" indent="-381000" algn="l" rtl="0">
              <a:spcBef>
                <a:spcPts val="0"/>
              </a:spcBef>
              <a:buSzPct val="100000"/>
              <a:buAutoNum type="arabicPeriod"/>
            </a:pPr>
            <a:r>
              <a:rPr lang="en-US" sz="2400"/>
              <a:t>Follow Mr. Marosy’s verbal instructions.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/>
          </a:p>
          <a:p>
            <a:pPr marL="457200" marR="0" lvl="0" indent="-381000" algn="l" rtl="0">
              <a:spcBef>
                <a:spcPts val="0"/>
              </a:spcBef>
              <a:buSzPct val="100000"/>
              <a:buAutoNum type="arabicPeriod"/>
            </a:pPr>
            <a:r>
              <a:rPr lang="en-US" sz="2400" b="1"/>
              <a:t>Draw</a:t>
            </a:r>
            <a:r>
              <a:rPr lang="en-US" sz="2400"/>
              <a:t> what you just observed, and then use your observations to </a:t>
            </a:r>
            <a:r>
              <a:rPr lang="en-US" sz="2400" b="1"/>
              <a:t>answer the question</a:t>
            </a:r>
            <a:r>
              <a:rPr lang="en-US" sz="2400"/>
              <a:t> in your notes: What is the </a:t>
            </a:r>
            <a:r>
              <a:rPr lang="en-US" sz="2400" i="1"/>
              <a:t>Elastic Rebound Hypothesis</a:t>
            </a:r>
            <a:r>
              <a:rPr lang="en-US" sz="2400"/>
              <a:t>?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What is a fault?</a:t>
            </a:r>
          </a:p>
        </p:txBody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en-US" sz="40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It is the break in the crust where the earthquake began, between two </a:t>
            </a:r>
            <a:r>
              <a:rPr lang="en-US" sz="4000"/>
              <a:t>pieces</a:t>
            </a:r>
            <a:r>
              <a:rPr lang="en-US" sz="400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of rock that have moved past each other.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40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0" y="158825"/>
            <a:ext cx="9144000" cy="114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/>
              <a:t>The 3</a:t>
            </a:r>
            <a:r>
              <a:rPr lang="en-US"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Types of Faults</a:t>
            </a:r>
          </a:p>
        </p:txBody>
      </p:sp>
      <p:graphicFrame>
        <p:nvGraphicFramePr>
          <p:cNvPr id="251" name="Shape 251"/>
          <p:cNvGraphicFramePr/>
          <p:nvPr/>
        </p:nvGraphicFramePr>
        <p:xfrm>
          <a:off x="316737" y="1935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{B1A7382F-333A-46E7-A806-9BA11CCF8A8B}</a:tableStyleId>
              </a:tblPr>
              <a:tblGrid>
                <a:gridCol w="2864675"/>
                <a:gridCol w="2864675"/>
                <a:gridCol w="2864675"/>
              </a:tblGrid>
              <a:tr h="660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Verdana"/>
                        <a:buNone/>
                      </a:pPr>
                      <a:r>
                        <a:rPr lang="en-US" sz="1800" b="1" i="0" u="none" strike="noStrike" cap="none" baseline="0">
                          <a:solidFill>
                            <a:srgbClr val="FFFFFF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Normal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Verdana"/>
                        <a:buNone/>
                      </a:pPr>
                      <a:r>
                        <a:rPr lang="en-US" sz="1800" b="1" i="0" u="none" strike="noStrike" cap="none" baseline="0">
                          <a:solidFill>
                            <a:srgbClr val="FFFFFF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Reverse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Verdana"/>
                        <a:buNone/>
                      </a:pPr>
                      <a:r>
                        <a:rPr lang="en-US" sz="1800" b="1" i="0" u="none" strike="noStrike" cap="none" baseline="0">
                          <a:solidFill>
                            <a:srgbClr val="FFFFFF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Strike-slip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754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B76"/>
                        </a:buClr>
                        <a:buSzPct val="25000"/>
                        <a:buFont typeface="Verdana"/>
                        <a:buNone/>
                      </a:pPr>
                      <a:r>
                        <a:rPr lang="en-US" sz="1800" b="0" i="0" u="none" strike="noStrike" cap="none" baseline="0">
                          <a:solidFill>
                            <a:srgbClr val="003B76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When the hanging wall drops down. 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B76"/>
                        </a:buClr>
                        <a:buSzPct val="25000"/>
                        <a:buFont typeface="Verdana"/>
                        <a:buNone/>
                      </a:pPr>
                      <a:r>
                        <a:rPr lang="en-US" sz="1800" b="0" i="0" u="none" strike="noStrike" cap="none" baseline="0">
                          <a:solidFill>
                            <a:srgbClr val="003B76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When hanging wall moves up. 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B76"/>
                        </a:buClr>
                        <a:buSzPct val="25000"/>
                        <a:buFont typeface="Verdana"/>
                        <a:buNone/>
                      </a:pPr>
                      <a:r>
                        <a:rPr lang="en-US" sz="1800" b="0" i="0" u="none" strike="noStrike" cap="none" baseline="0">
                          <a:solidFill>
                            <a:srgbClr val="003B76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Walls move sideways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CEC"/>
                    </a:solidFill>
                  </a:tcPr>
                </a:tc>
              </a:tr>
              <a:tr h="11379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B76"/>
                        </a:buClr>
                        <a:buSzPct val="25000"/>
                        <a:buFont typeface="Verdana"/>
                        <a:buNone/>
                      </a:pPr>
                      <a:r>
                        <a:rPr lang="en-US" sz="1800" b="0" i="0" u="none" strike="noStrike" cap="none" baseline="0">
                          <a:solidFill>
                            <a:srgbClr val="003B76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Creates </a:t>
                      </a:r>
                      <a:r>
                        <a:rPr lang="en-US" sz="1800">
                          <a:solidFill>
                            <a:srgbClr val="003B76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outward</a:t>
                      </a:r>
                      <a:r>
                        <a:rPr lang="en-US" sz="1800" b="0" i="0" u="none" strike="noStrike" cap="none" baseline="0">
                          <a:solidFill>
                            <a:srgbClr val="003B76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  <a:r>
                        <a:rPr lang="en-US" sz="1800">
                          <a:solidFill>
                            <a:srgbClr val="003B76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forces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B76"/>
                        </a:buClr>
                        <a:buSzPct val="25000"/>
                        <a:buFont typeface="Verdana"/>
                        <a:buNone/>
                      </a:pPr>
                      <a:r>
                        <a:rPr lang="en-US" sz="1800" b="0" i="0" u="none" strike="noStrike" cap="none" baseline="0">
                          <a:solidFill>
                            <a:srgbClr val="003B76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Creates </a:t>
                      </a:r>
                      <a:r>
                        <a:rPr lang="en-US" sz="1800">
                          <a:solidFill>
                            <a:srgbClr val="003B76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inward</a:t>
                      </a:r>
                      <a:r>
                        <a:rPr lang="en-US" sz="1800" b="0" i="0" u="none" strike="noStrike" cap="none" baseline="0">
                          <a:solidFill>
                            <a:srgbClr val="003B76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forces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B76"/>
                        </a:buClr>
                        <a:buSzPct val="25000"/>
                        <a:buFont typeface="Verdana"/>
                        <a:buNone/>
                      </a:pPr>
                      <a:r>
                        <a:rPr lang="en-US" sz="1800">
                          <a:solidFill>
                            <a:srgbClr val="003B76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Creates h</a:t>
                      </a:r>
                      <a:r>
                        <a:rPr lang="en-US" sz="1800" b="0" i="0" u="none" strike="noStrike" cap="none" baseline="0">
                          <a:solidFill>
                            <a:srgbClr val="003B76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orizontal forces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6F6"/>
                    </a:solidFill>
                  </a:tcPr>
                </a:tc>
              </a:tr>
            </a:tbl>
          </a:graphicData>
        </a:graphic>
      </p:graphicFrame>
      <p:pic>
        <p:nvPicPr>
          <p:cNvPr id="252" name="Shape 252"/>
          <p:cNvPicPr preferRelativeResize="0"/>
          <p:nvPr/>
        </p:nvPicPr>
        <p:blipFill rotWithShape="1">
          <a:blip r:embed="rId3">
            <a:alphaModFix/>
          </a:blip>
          <a:srcRect b="65187"/>
          <a:stretch/>
        </p:blipFill>
        <p:spPr>
          <a:xfrm>
            <a:off x="316750" y="4156100"/>
            <a:ext cx="2883900" cy="176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Shape 253"/>
          <p:cNvPicPr preferRelativeResize="0"/>
          <p:nvPr/>
        </p:nvPicPr>
        <p:blipFill rotWithShape="1">
          <a:blip r:embed="rId3">
            <a:alphaModFix/>
          </a:blip>
          <a:srcRect t="34571" b="32486"/>
          <a:stretch/>
        </p:blipFill>
        <p:spPr>
          <a:xfrm>
            <a:off x="3186212" y="4156100"/>
            <a:ext cx="2855099" cy="176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Shape 254"/>
          <p:cNvPicPr preferRelativeResize="0"/>
          <p:nvPr/>
        </p:nvPicPr>
        <p:blipFill rotWithShape="1">
          <a:blip r:embed="rId3">
            <a:alphaModFix/>
          </a:blip>
          <a:srcRect t="67063"/>
          <a:stretch/>
        </p:blipFill>
        <p:spPr>
          <a:xfrm>
            <a:off x="6034125" y="4156100"/>
            <a:ext cx="2883900" cy="176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9" name="Shape 25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659</Words>
  <Application>Microsoft Office PowerPoint</Application>
  <PresentationFormat>On-screen Show (4:3)</PresentationFormat>
  <Paragraphs>79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Verdana</vt:lpstr>
      <vt:lpstr>Noto Symbol</vt:lpstr>
      <vt:lpstr>Globe</vt:lpstr>
      <vt:lpstr>1_Globe</vt:lpstr>
      <vt:lpstr>Do Now - 9/30/15</vt:lpstr>
      <vt:lpstr>What is an Earthquake?</vt:lpstr>
      <vt:lpstr>What is a focus?</vt:lpstr>
      <vt:lpstr>What is an epicenter? </vt:lpstr>
      <vt:lpstr>The farther the distance between the focus and the epicenter, the weaker the earthquake. Therefore, the closer the focus is to the surface, the stronger (and more damaging) the earthquake.</vt:lpstr>
      <vt:lpstr>Elastic Rebound Hypothesis</vt:lpstr>
      <vt:lpstr>What is a fault?</vt:lpstr>
      <vt:lpstr>The 3 Types of Faults</vt:lpstr>
      <vt:lpstr>PowerPoint Presentation</vt:lpstr>
      <vt:lpstr>NCFE Quiz!</vt:lpstr>
      <vt:lpstr>What are seismic waves? </vt:lpstr>
      <vt:lpstr>During an earthquake, vibrations called seismic wave move away from the focus in all directions similar to the ripples created by a pebble in a pond.</vt:lpstr>
      <vt:lpstr>Seismic waves carry the energy of an earthquake away from the focus, through the Earth’s interior, and across the surface. </vt:lpstr>
      <vt:lpstr>What are the three types of seismic waves? </vt:lpstr>
      <vt:lpstr>Complete the Chart Below</vt:lpstr>
      <vt:lpstr>PowerPoint Presentation</vt:lpstr>
      <vt:lpstr>PowerPoint Presentation</vt:lpstr>
      <vt:lpstr>PowerPoint Presentation</vt:lpstr>
      <vt:lpstr>When the P &amp; S waves reach the surface, they move more slowly creating the most severe ground movements.</vt:lpstr>
      <vt:lpstr>PowerPoint Presentation</vt:lpstr>
      <vt:lpstr>What are 2 rating scales used to measure an earthquake? </vt:lpstr>
      <vt:lpstr>Richter scale </vt:lpstr>
      <vt:lpstr>Moment Magnitude scale </vt:lpstr>
      <vt:lpstr>PowerPoint Presentation</vt:lpstr>
      <vt:lpstr>How do scientists determine the location of an earthquake’s epicenter? </vt:lpstr>
      <vt:lpstr>PowerPoint Presentation</vt:lpstr>
      <vt:lpstr>PowerPoint Presentation</vt:lpstr>
      <vt:lpstr>This difference in time tells scientists how far the seismograph is from the epicenter.  This information is then used to plot a circle on a map.  </vt:lpstr>
      <vt:lpstr>The circle shows the distance from one seismograph station to all points where the epicenter could be located.  </vt:lpstr>
      <vt:lpstr>PowerPoint Presentation</vt:lpstr>
      <vt:lpstr>PowerPoint Presentation</vt:lpstr>
      <vt:lpstr>The single point where the 3 circles intersect is the location of the earthquake’s epicenter.</vt:lpstr>
      <vt:lpstr>PowerPoint Presentation</vt:lpstr>
      <vt:lpstr>NCFE Quiz!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 - 9/30/15</dc:title>
  <cp:lastModifiedBy>Marosy, Ryan M.</cp:lastModifiedBy>
  <cp:revision>1</cp:revision>
  <dcterms:modified xsi:type="dcterms:W3CDTF">2015-09-29T20:58:23Z</dcterms:modified>
</cp:coreProperties>
</file>