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0" r:id="rId6"/>
    <p:sldId id="262" r:id="rId7"/>
    <p:sldId id="263" r:id="rId8"/>
    <p:sldId id="264" r:id="rId9"/>
    <p:sldId id="265" r:id="rId10"/>
    <p:sldId id="266" r:id="rId11"/>
    <p:sldId id="268" r:id="rId12"/>
    <p:sldId id="269"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9/9/2014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9/9/2014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Now: Reflections – in your notebook (10 min)</a:t>
            </a:r>
            <a:endParaRPr lang="en-US" dirty="0"/>
          </a:p>
        </p:txBody>
      </p:sp>
      <p:sp>
        <p:nvSpPr>
          <p:cNvPr id="3" name="Content Placeholder 2"/>
          <p:cNvSpPr>
            <a:spLocks noGrp="1"/>
          </p:cNvSpPr>
          <p:nvPr>
            <p:ph idx="1"/>
          </p:nvPr>
        </p:nvSpPr>
        <p:spPr/>
        <p:txBody>
          <a:bodyPr/>
          <a:lstStyle/>
          <a:p>
            <a:r>
              <a:rPr lang="en-US" dirty="0" smtClean="0"/>
              <a:t>What is your job, as a student, in the classroom?</a:t>
            </a:r>
          </a:p>
          <a:p>
            <a:pPr lvl="1"/>
            <a:r>
              <a:rPr lang="en-US" dirty="0" smtClean="0"/>
              <a:t>What is one thing that you have been doing well so far this year?</a:t>
            </a:r>
          </a:p>
          <a:p>
            <a:pPr lvl="1"/>
            <a:r>
              <a:rPr lang="en-US" dirty="0" smtClean="0"/>
              <a:t>What is one thing upon which you could improve in the upcoming weeks?</a:t>
            </a:r>
          </a:p>
          <a:p>
            <a:pPr lvl="1"/>
            <a:endParaRPr lang="en-US" dirty="0" smtClean="0"/>
          </a:p>
          <a:p>
            <a:r>
              <a:rPr lang="en-US" dirty="0" smtClean="0"/>
              <a:t>What is my job, as a teacher, in the classroom?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5)</a:t>
            </a:r>
            <a:r>
              <a:rPr lang="en-US" dirty="0" smtClean="0"/>
              <a:t> Why don’t eclipses occur during every full-moon or new-moon phase</a:t>
            </a:r>
            <a:r>
              <a:rPr lang="en-US" dirty="0" smtClean="0"/>
              <a:t>?</a:t>
            </a:r>
          </a:p>
          <a:p>
            <a:pPr lvl="1"/>
            <a:r>
              <a:rPr lang="en-US" i="1" dirty="0" smtClean="0"/>
              <a:t>The moon’s orbit must cross the plane of the ecliptic for an eclipse to take place. </a:t>
            </a:r>
          </a:p>
          <a:p>
            <a:endParaRPr lang="en-US" dirty="0" smtClean="0"/>
          </a:p>
          <a:p>
            <a:r>
              <a:rPr lang="en-US" dirty="0" smtClean="0"/>
              <a:t>6)</a:t>
            </a:r>
            <a:r>
              <a:rPr lang="en-US" dirty="0" smtClean="0"/>
              <a:t> Describe the locations of the sun, moon, and Earth during a solar eclipse and during a lunar eclipse.</a:t>
            </a:r>
            <a:endParaRPr lang="en-US" dirty="0" smtClean="0"/>
          </a:p>
          <a:p>
            <a:pPr lvl="1"/>
            <a:r>
              <a:rPr lang="en-US" i="1" dirty="0" smtClean="0"/>
              <a:t>During a solar eclipse, the moon is between the sun and Earth.  During a lunar eclipse, Earth is between the sun and moon.</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lumMod val="60000"/>
                    <a:lumOff val="40000"/>
                  </a:schemeClr>
                </a:solidFill>
              </a:rPr>
              <a:t>Be a Leader!</a:t>
            </a:r>
            <a:endParaRPr lang="en-US" b="1" u="sng" dirty="0">
              <a:solidFill>
                <a:schemeClr val="accent1">
                  <a:lumMod val="60000"/>
                  <a:lumOff val="40000"/>
                </a:schemeClr>
              </a:solidFill>
            </a:endParaRPr>
          </a:p>
        </p:txBody>
      </p:sp>
      <p:sp>
        <p:nvSpPr>
          <p:cNvPr id="3" name="Content Placeholder 2"/>
          <p:cNvSpPr>
            <a:spLocks noGrp="1"/>
          </p:cNvSpPr>
          <p:nvPr>
            <p:ph idx="1"/>
          </p:nvPr>
        </p:nvSpPr>
        <p:spPr>
          <a:xfrm>
            <a:off x="381000" y="1524000"/>
            <a:ext cx="8229600" cy="5181600"/>
          </a:xfrm>
        </p:spPr>
        <p:txBody>
          <a:bodyPr>
            <a:normAutofit/>
          </a:bodyPr>
          <a:lstStyle/>
          <a:p>
            <a:r>
              <a:rPr lang="en-US" sz="3600" dirty="0" smtClean="0"/>
              <a:t>Each group will be assigned to teach the class either about Earth’s </a:t>
            </a:r>
            <a:r>
              <a:rPr lang="en-US" sz="3600" u="sng" dirty="0" smtClean="0">
                <a:solidFill>
                  <a:srgbClr val="FF0000"/>
                </a:solidFill>
              </a:rPr>
              <a:t>precession</a:t>
            </a:r>
            <a:r>
              <a:rPr lang="en-US" sz="3600" dirty="0" smtClean="0"/>
              <a:t> or </a:t>
            </a:r>
            <a:r>
              <a:rPr lang="en-US" sz="3600" u="sng" dirty="0" err="1" smtClean="0">
                <a:solidFill>
                  <a:srgbClr val="FF0000"/>
                </a:solidFill>
              </a:rPr>
              <a:t>nutation</a:t>
            </a:r>
            <a:r>
              <a:rPr lang="en-US" sz="3600" dirty="0" smtClean="0"/>
              <a:t>.</a:t>
            </a:r>
            <a:endParaRPr lang="en-US" sz="3600" dirty="0" smtClean="0"/>
          </a:p>
          <a:p>
            <a:r>
              <a:rPr lang="en-US" sz="3600" dirty="0" smtClean="0"/>
              <a:t>Each group </a:t>
            </a:r>
            <a:r>
              <a:rPr lang="en-US" sz="3600" dirty="0" smtClean="0"/>
              <a:t>will </a:t>
            </a:r>
            <a:r>
              <a:rPr lang="en-US" sz="3600" dirty="0" smtClean="0"/>
              <a:t>be assigned to teach their topic either in a </a:t>
            </a:r>
            <a:r>
              <a:rPr lang="en-US" sz="3600" b="1" dirty="0" smtClean="0"/>
              <a:t>visual</a:t>
            </a:r>
            <a:r>
              <a:rPr lang="en-US" sz="3600" dirty="0" smtClean="0"/>
              <a:t>, </a:t>
            </a:r>
            <a:r>
              <a:rPr lang="en-US" sz="3600" b="1" dirty="0" smtClean="0"/>
              <a:t>auditory</a:t>
            </a:r>
            <a:r>
              <a:rPr lang="en-US" sz="3600" dirty="0" smtClean="0"/>
              <a:t>, or </a:t>
            </a:r>
            <a:r>
              <a:rPr lang="en-US" sz="3600" b="1" dirty="0" smtClean="0"/>
              <a:t>kinesthetic</a:t>
            </a:r>
            <a:r>
              <a:rPr lang="en-US" sz="3600" dirty="0" smtClean="0"/>
              <a:t> </a:t>
            </a:r>
            <a:r>
              <a:rPr lang="en-US" sz="3600" dirty="0" smtClean="0"/>
              <a:t>style of learning.</a:t>
            </a:r>
            <a:endParaRPr lang="en-US" sz="3600" dirty="0" smtClean="0"/>
          </a:p>
          <a:p>
            <a:r>
              <a:rPr lang="en-US" sz="3600" dirty="0" smtClean="0"/>
              <a:t>Each group will </a:t>
            </a:r>
            <a:r>
              <a:rPr lang="en-US" sz="3600" dirty="0" smtClean="0"/>
              <a:t>present their project in class and hand </a:t>
            </a:r>
            <a:r>
              <a:rPr lang="en-US" sz="3600" dirty="0" smtClean="0"/>
              <a:t>in one set of notes for their lesson </a:t>
            </a:r>
            <a:r>
              <a:rPr lang="en-US" sz="3600" dirty="0" smtClean="0"/>
              <a:t>plan.</a:t>
            </a:r>
            <a:endParaRPr lang="en-US" sz="3600" dirty="0" smtClean="0"/>
          </a:p>
        </p:txBody>
      </p:sp>
    </p:spTree>
    <p:extLst>
      <p:ext uri="{BB962C8B-B14F-4D97-AF65-F5344CB8AC3E}">
        <p14:creationId xmlns:p14="http://schemas.microsoft.com/office/powerpoint/2010/main" xmlns="" val="3244763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628871496"/>
              </p:ext>
            </p:extLst>
          </p:nvPr>
        </p:nvGraphicFramePr>
        <p:xfrm>
          <a:off x="0" y="76200"/>
          <a:ext cx="8991600" cy="7114900"/>
        </p:xfrm>
        <a:graphic>
          <a:graphicData uri="http://schemas.openxmlformats.org/drawingml/2006/table">
            <a:tbl>
              <a:tblPr firstRow="1" bandRow="1">
                <a:tableStyleId>{073A0DAA-6AF3-43AB-8588-CEC1D06C72B9}</a:tableStyleId>
              </a:tblPr>
              <a:tblGrid>
                <a:gridCol w="2997200"/>
                <a:gridCol w="2997200"/>
                <a:gridCol w="2997200"/>
              </a:tblGrid>
              <a:tr h="1615132">
                <a:tc>
                  <a:txBody>
                    <a:bodyPr/>
                    <a:lstStyle/>
                    <a:p>
                      <a:r>
                        <a:rPr lang="en-US" sz="4400" dirty="0" smtClean="0"/>
                        <a:t>Table</a:t>
                      </a:r>
                      <a:endParaRPr lang="en-US" sz="4400" dirty="0"/>
                    </a:p>
                  </a:txBody>
                  <a:tcPr/>
                </a:tc>
                <a:tc>
                  <a:txBody>
                    <a:bodyPr/>
                    <a:lstStyle/>
                    <a:p>
                      <a:r>
                        <a:rPr lang="en-US" sz="4400" dirty="0" smtClean="0"/>
                        <a:t>Topic</a:t>
                      </a:r>
                      <a:endParaRPr lang="en-US" sz="4400" dirty="0"/>
                    </a:p>
                  </a:txBody>
                  <a:tcPr/>
                </a:tc>
                <a:tc>
                  <a:txBody>
                    <a:bodyPr/>
                    <a:lstStyle/>
                    <a:p>
                      <a:r>
                        <a:rPr lang="en-US" sz="4400" dirty="0" smtClean="0"/>
                        <a:t>Type</a:t>
                      </a:r>
                      <a:r>
                        <a:rPr lang="en-US" sz="4400" baseline="0" dirty="0" smtClean="0"/>
                        <a:t> of lesson</a:t>
                      </a:r>
                      <a:endParaRPr lang="en-US" sz="4400" dirty="0"/>
                    </a:p>
                  </a:txBody>
                  <a:tcPr/>
                </a:tc>
              </a:tr>
              <a:tr h="916628">
                <a:tc>
                  <a:txBody>
                    <a:bodyPr/>
                    <a:lstStyle/>
                    <a:p>
                      <a:r>
                        <a:rPr lang="en-US" sz="4400" dirty="0" smtClean="0"/>
                        <a:t>1</a:t>
                      </a:r>
                      <a:endParaRPr lang="en-US" sz="4400" dirty="0"/>
                    </a:p>
                  </a:txBody>
                  <a:tcPr/>
                </a:tc>
                <a:tc>
                  <a:txBody>
                    <a:bodyPr/>
                    <a:lstStyle/>
                    <a:p>
                      <a:r>
                        <a:rPr lang="en-US" sz="4400" dirty="0" smtClean="0"/>
                        <a:t>Precession</a:t>
                      </a:r>
                      <a:endParaRPr lang="en-US" sz="4400" dirty="0"/>
                    </a:p>
                  </a:txBody>
                  <a:tcPr/>
                </a:tc>
                <a:tc>
                  <a:txBody>
                    <a:bodyPr/>
                    <a:lstStyle/>
                    <a:p>
                      <a:r>
                        <a:rPr lang="en-US" sz="4400" dirty="0" smtClean="0"/>
                        <a:t>Visual</a:t>
                      </a:r>
                      <a:endParaRPr lang="en-US" sz="4400" dirty="0"/>
                    </a:p>
                  </a:txBody>
                  <a:tcPr/>
                </a:tc>
              </a:tr>
              <a:tr h="916628">
                <a:tc>
                  <a:txBody>
                    <a:bodyPr/>
                    <a:lstStyle/>
                    <a:p>
                      <a:r>
                        <a:rPr lang="en-US" sz="4400" dirty="0" smtClean="0"/>
                        <a:t>2</a:t>
                      </a:r>
                      <a:endParaRPr lang="en-US" sz="4400" dirty="0"/>
                    </a:p>
                  </a:txBody>
                  <a:tcPr/>
                </a:tc>
                <a:tc>
                  <a:txBody>
                    <a:bodyPr/>
                    <a:lstStyle/>
                    <a:p>
                      <a:r>
                        <a:rPr lang="en-US" sz="4400" smtClean="0"/>
                        <a:t>Precession</a:t>
                      </a:r>
                      <a:endParaRPr lang="en-US" sz="4400" dirty="0"/>
                    </a:p>
                  </a:txBody>
                  <a:tcPr/>
                </a:tc>
                <a:tc>
                  <a:txBody>
                    <a:bodyPr/>
                    <a:lstStyle/>
                    <a:p>
                      <a:r>
                        <a:rPr lang="en-US" sz="4400" dirty="0" smtClean="0"/>
                        <a:t>Auditory</a:t>
                      </a:r>
                      <a:endParaRPr lang="en-US" sz="4400" dirty="0"/>
                    </a:p>
                  </a:txBody>
                  <a:tcPr/>
                </a:tc>
              </a:tr>
              <a:tr h="916628">
                <a:tc>
                  <a:txBody>
                    <a:bodyPr/>
                    <a:lstStyle/>
                    <a:p>
                      <a:r>
                        <a:rPr lang="en-US" sz="4400" dirty="0" smtClean="0"/>
                        <a:t>3</a:t>
                      </a:r>
                      <a:endParaRPr lang="en-US" sz="4400" dirty="0"/>
                    </a:p>
                  </a:txBody>
                  <a:tcPr/>
                </a:tc>
                <a:tc>
                  <a:txBody>
                    <a:bodyPr/>
                    <a:lstStyle/>
                    <a:p>
                      <a:r>
                        <a:rPr lang="en-US" sz="4400" dirty="0" smtClean="0"/>
                        <a:t>Precession</a:t>
                      </a:r>
                      <a:endParaRPr lang="en-US" sz="4400" dirty="0"/>
                    </a:p>
                  </a:txBody>
                  <a:tcPr/>
                </a:tc>
                <a:tc>
                  <a:txBody>
                    <a:bodyPr/>
                    <a:lstStyle/>
                    <a:p>
                      <a:r>
                        <a:rPr lang="en-US" sz="4400" dirty="0" smtClean="0"/>
                        <a:t>Kinesthetic</a:t>
                      </a:r>
                      <a:endParaRPr lang="en-US" sz="4400" dirty="0"/>
                    </a:p>
                  </a:txBody>
                  <a:tcPr/>
                </a:tc>
              </a:tr>
              <a:tr h="916628">
                <a:tc>
                  <a:txBody>
                    <a:bodyPr/>
                    <a:lstStyle/>
                    <a:p>
                      <a:r>
                        <a:rPr lang="en-US" sz="4400" dirty="0" smtClean="0"/>
                        <a:t>4</a:t>
                      </a:r>
                      <a:endParaRPr lang="en-US" sz="4400" dirty="0"/>
                    </a:p>
                  </a:txBody>
                  <a:tcPr/>
                </a:tc>
                <a:tc>
                  <a:txBody>
                    <a:bodyPr/>
                    <a:lstStyle/>
                    <a:p>
                      <a:r>
                        <a:rPr lang="en-US" sz="4400" dirty="0" smtClean="0"/>
                        <a:t>Nutation</a:t>
                      </a:r>
                      <a:endParaRPr lang="en-US" sz="4400" dirty="0"/>
                    </a:p>
                  </a:txBody>
                  <a:tcPr/>
                </a:tc>
                <a:tc>
                  <a:txBody>
                    <a:bodyPr/>
                    <a:lstStyle/>
                    <a:p>
                      <a:r>
                        <a:rPr lang="en-US" sz="4400" dirty="0" smtClean="0"/>
                        <a:t>Visual</a:t>
                      </a:r>
                      <a:endParaRPr lang="en-US" sz="4400" dirty="0"/>
                    </a:p>
                  </a:txBody>
                  <a:tcPr/>
                </a:tc>
              </a:tr>
              <a:tr h="916628">
                <a:tc>
                  <a:txBody>
                    <a:bodyPr/>
                    <a:lstStyle/>
                    <a:p>
                      <a:r>
                        <a:rPr lang="en-US" sz="4400" dirty="0" smtClean="0"/>
                        <a:t>5</a:t>
                      </a:r>
                      <a:endParaRPr lang="en-US" sz="4400" dirty="0"/>
                    </a:p>
                  </a:txBody>
                  <a:tcPr/>
                </a:tc>
                <a:tc>
                  <a:txBody>
                    <a:bodyPr/>
                    <a:lstStyle/>
                    <a:p>
                      <a:r>
                        <a:rPr lang="en-US" sz="4400" smtClean="0"/>
                        <a:t>Nutation</a:t>
                      </a:r>
                      <a:endParaRPr lang="en-US" sz="4400" dirty="0"/>
                    </a:p>
                  </a:txBody>
                  <a:tcPr/>
                </a:tc>
                <a:tc>
                  <a:txBody>
                    <a:bodyPr/>
                    <a:lstStyle/>
                    <a:p>
                      <a:r>
                        <a:rPr lang="en-US" sz="4400" dirty="0" smtClean="0"/>
                        <a:t>Auditory</a:t>
                      </a:r>
                      <a:endParaRPr lang="en-US" sz="4400" dirty="0"/>
                    </a:p>
                  </a:txBody>
                  <a:tcPr/>
                </a:tc>
              </a:tr>
              <a:tr h="916628">
                <a:tc>
                  <a:txBody>
                    <a:bodyPr/>
                    <a:lstStyle/>
                    <a:p>
                      <a:r>
                        <a:rPr lang="en-US" sz="4400" dirty="0" smtClean="0"/>
                        <a:t>6</a:t>
                      </a:r>
                      <a:endParaRPr lang="en-US" sz="4400" dirty="0"/>
                    </a:p>
                  </a:txBody>
                  <a:tcPr/>
                </a:tc>
                <a:tc>
                  <a:txBody>
                    <a:bodyPr/>
                    <a:lstStyle/>
                    <a:p>
                      <a:r>
                        <a:rPr lang="en-US" sz="4400" dirty="0" smtClean="0"/>
                        <a:t>Nutation</a:t>
                      </a:r>
                      <a:endParaRPr lang="en-US" sz="4400" dirty="0"/>
                    </a:p>
                  </a:txBody>
                  <a:tcPr/>
                </a:tc>
                <a:tc>
                  <a:txBody>
                    <a:bodyPr/>
                    <a:lstStyle/>
                    <a:p>
                      <a:r>
                        <a:rPr lang="en-US" sz="4400" dirty="0" smtClean="0"/>
                        <a:t>Kinesthetic</a:t>
                      </a:r>
                      <a:endParaRPr lang="en-US" sz="4400" dirty="0"/>
                    </a:p>
                  </a:txBody>
                  <a:tcPr/>
                </a:tc>
              </a:tr>
            </a:tbl>
          </a:graphicData>
        </a:graphic>
      </p:graphicFrame>
    </p:spTree>
    <p:extLst>
      <p:ext uri="{BB962C8B-B14F-4D97-AF65-F5344CB8AC3E}">
        <p14:creationId xmlns:p14="http://schemas.microsoft.com/office/powerpoint/2010/main" xmlns="" val="2370112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a:xfrm>
            <a:off x="457200" y="1775191"/>
            <a:ext cx="8229600" cy="5082809"/>
          </a:xfrm>
        </p:spPr>
        <p:txBody>
          <a:bodyPr>
            <a:normAutofit lnSpcReduction="10000"/>
          </a:bodyPr>
          <a:lstStyle/>
          <a:p>
            <a:r>
              <a:rPr lang="en-US" dirty="0" smtClean="0"/>
              <a:t>You may use your textbook and/or cell phone to research your topic and learning style.</a:t>
            </a:r>
          </a:p>
          <a:p>
            <a:r>
              <a:rPr lang="en-US" dirty="0" smtClean="0"/>
              <a:t>Write </a:t>
            </a:r>
            <a:r>
              <a:rPr lang="en-US" dirty="0" smtClean="0"/>
              <a:t>any relevant notes and plans down </a:t>
            </a:r>
            <a:r>
              <a:rPr lang="en-US" dirty="0" smtClean="0"/>
              <a:t>on a sheet </a:t>
            </a:r>
            <a:r>
              <a:rPr lang="en-US" dirty="0" smtClean="0"/>
              <a:t>of </a:t>
            </a:r>
            <a:r>
              <a:rPr lang="en-US" dirty="0" smtClean="0"/>
              <a:t>paper for your group (to hand in)</a:t>
            </a:r>
            <a:endParaRPr lang="en-US" dirty="0" smtClean="0"/>
          </a:p>
          <a:p>
            <a:r>
              <a:rPr lang="en-US" b="1" u="sng" dirty="0" smtClean="0">
                <a:solidFill>
                  <a:srgbClr val="7030A0"/>
                </a:solidFill>
              </a:rPr>
              <a:t>You will </a:t>
            </a:r>
            <a:r>
              <a:rPr lang="en-US" b="1" u="sng" dirty="0" smtClean="0">
                <a:solidFill>
                  <a:srgbClr val="7030A0"/>
                </a:solidFill>
              </a:rPr>
              <a:t>have </a:t>
            </a:r>
            <a:r>
              <a:rPr lang="en-US" b="1" u="sng" dirty="0" smtClean="0">
                <a:solidFill>
                  <a:srgbClr val="7030A0"/>
                </a:solidFill>
              </a:rPr>
              <a:t>~30 </a:t>
            </a:r>
            <a:r>
              <a:rPr lang="en-US" b="1" u="sng" dirty="0" smtClean="0">
                <a:solidFill>
                  <a:srgbClr val="7030A0"/>
                </a:solidFill>
              </a:rPr>
              <a:t>minutes to work on this.</a:t>
            </a:r>
          </a:p>
          <a:p>
            <a:r>
              <a:rPr lang="en-US" dirty="0" smtClean="0"/>
              <a:t>When you are done, perfect your plan</a:t>
            </a:r>
          </a:p>
          <a:p>
            <a:pPr lvl="1"/>
            <a:r>
              <a:rPr lang="en-US" dirty="0" smtClean="0"/>
              <a:t>Who will say </a:t>
            </a:r>
            <a:r>
              <a:rPr lang="en-US" dirty="0" smtClean="0"/>
              <a:t>what?</a:t>
            </a:r>
            <a:endParaRPr lang="en-US" dirty="0" smtClean="0"/>
          </a:p>
          <a:p>
            <a:pPr lvl="1"/>
            <a:r>
              <a:rPr lang="en-US" dirty="0" smtClean="0"/>
              <a:t>Who will do what</a:t>
            </a:r>
            <a:r>
              <a:rPr lang="en-US" dirty="0" smtClean="0"/>
              <a:t>?</a:t>
            </a:r>
          </a:p>
          <a:p>
            <a:pPr lvl="1"/>
            <a:r>
              <a:rPr lang="en-US" dirty="0" smtClean="0"/>
              <a:t>Every group member must participate in some way!</a:t>
            </a:r>
            <a:endParaRPr lang="en-US" dirty="0" smtClean="0"/>
          </a:p>
          <a:p>
            <a:r>
              <a:rPr lang="en-US" dirty="0" smtClean="0"/>
              <a:t>Be prepared to lead </a:t>
            </a:r>
            <a:r>
              <a:rPr lang="en-US" dirty="0" smtClean="0"/>
              <a:t>the </a:t>
            </a:r>
            <a:r>
              <a:rPr lang="en-US" dirty="0" smtClean="0"/>
              <a:t>class in your lesson!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Presentations and Self and Peer Evaluations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Setup</a:t>
            </a:r>
            <a:endParaRPr lang="en-US" dirty="0"/>
          </a:p>
        </p:txBody>
      </p:sp>
      <p:sp>
        <p:nvSpPr>
          <p:cNvPr id="3" name="Content Placeholder 2"/>
          <p:cNvSpPr>
            <a:spLocks noGrp="1"/>
          </p:cNvSpPr>
          <p:nvPr>
            <p:ph idx="1"/>
          </p:nvPr>
        </p:nvSpPr>
        <p:spPr/>
        <p:txBody>
          <a:bodyPr/>
          <a:lstStyle/>
          <a:p>
            <a:r>
              <a:rPr lang="en-US" dirty="0" smtClean="0"/>
              <a:t>Student Mastery tracker (write your name on this!)</a:t>
            </a:r>
          </a:p>
          <a:p>
            <a:r>
              <a:rPr lang="en-US" dirty="0" smtClean="0"/>
              <a:t>Syllabus and Unit 0 Materials</a:t>
            </a:r>
          </a:p>
          <a:p>
            <a:r>
              <a:rPr lang="en-US" dirty="0" smtClean="0"/>
              <a:t>Subject Divider</a:t>
            </a:r>
          </a:p>
          <a:p>
            <a:r>
              <a:rPr lang="en-US" dirty="0" smtClean="0"/>
              <a:t>Unit 1 Table of Contents</a:t>
            </a:r>
          </a:p>
          <a:p>
            <a:r>
              <a:rPr lang="en-US" dirty="0" smtClean="0"/>
              <a:t>22.2 Chapter Outline</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Outlining Skeleton</a:t>
            </a:r>
            <a:endParaRPr lang="en-US" dirty="0"/>
          </a:p>
        </p:txBody>
      </p:sp>
      <p:sp>
        <p:nvSpPr>
          <p:cNvPr id="3" name="Content Placeholder 2"/>
          <p:cNvSpPr>
            <a:spLocks noGrp="1"/>
          </p:cNvSpPr>
          <p:nvPr>
            <p:ph idx="1"/>
          </p:nvPr>
        </p:nvSpPr>
        <p:spPr/>
        <p:txBody>
          <a:bodyPr/>
          <a:lstStyle/>
          <a:p>
            <a:pPr>
              <a:buNone/>
            </a:pPr>
            <a:r>
              <a:rPr lang="en-US" dirty="0" smtClean="0"/>
              <a:t>(22.2 Title)</a:t>
            </a:r>
          </a:p>
          <a:p>
            <a:pPr>
              <a:buNone/>
            </a:pPr>
            <a:r>
              <a:rPr lang="en-US" dirty="0" smtClean="0"/>
              <a:t>	</a:t>
            </a:r>
            <a:r>
              <a:rPr lang="en-US" dirty="0" smtClean="0"/>
              <a:t>I. (Green Heading)</a:t>
            </a:r>
          </a:p>
          <a:p>
            <a:pPr>
              <a:buNone/>
            </a:pPr>
            <a:r>
              <a:rPr lang="en-US" dirty="0" smtClean="0"/>
              <a:t>	</a:t>
            </a:r>
            <a:r>
              <a:rPr lang="en-US" dirty="0" smtClean="0"/>
              <a:t>	A. (Blue Subheading)</a:t>
            </a:r>
          </a:p>
          <a:p>
            <a:pPr>
              <a:buNone/>
            </a:pPr>
            <a:r>
              <a:rPr lang="en-US" dirty="0" smtClean="0"/>
              <a:t>	</a:t>
            </a:r>
            <a:r>
              <a:rPr lang="en-US" dirty="0" smtClean="0"/>
              <a:t>		1. (Definition/explanation – 			ANYTHING IN BOLD)</a:t>
            </a:r>
          </a:p>
          <a:p>
            <a:pPr>
              <a:buNone/>
            </a:pPr>
            <a:r>
              <a:rPr lang="en-US" dirty="0" smtClean="0"/>
              <a:t>	</a:t>
            </a:r>
            <a:r>
              <a:rPr lang="en-US" dirty="0" smtClean="0"/>
              <a:t>		2. (Key point)</a:t>
            </a:r>
          </a:p>
          <a:p>
            <a:pPr>
              <a:buNone/>
            </a:pPr>
            <a:r>
              <a:rPr lang="en-US" dirty="0" smtClean="0"/>
              <a:t>	</a:t>
            </a:r>
            <a:r>
              <a:rPr lang="en-US" dirty="0" smtClean="0"/>
              <a:t>			</a:t>
            </a:r>
            <a:r>
              <a:rPr lang="en-US" dirty="0" err="1" smtClean="0"/>
              <a:t>i</a:t>
            </a:r>
            <a:r>
              <a:rPr lang="en-US" dirty="0" smtClean="0"/>
              <a:t>. (Further/extra information 			about key point)</a:t>
            </a:r>
          </a:p>
          <a:p>
            <a:pPr>
              <a:buNone/>
            </a:pPr>
            <a:r>
              <a:rPr lang="en-US" dirty="0" smtClean="0"/>
              <a:t>	</a:t>
            </a:r>
            <a:r>
              <a:rPr lang="en-US" dirty="0" smtClean="0"/>
              <a:t>	B. (Blue Subheading…)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t>22.2 The Earth-Moon-Sun System</a:t>
            </a:r>
          </a:p>
          <a:p>
            <a:pPr>
              <a:buNone/>
            </a:pPr>
            <a:r>
              <a:rPr lang="en-US" sz="2400" dirty="0" smtClean="0"/>
              <a:t>	</a:t>
            </a:r>
            <a:r>
              <a:rPr lang="en-US" sz="2400" dirty="0" smtClean="0"/>
              <a:t>I. Motions of the Earth</a:t>
            </a:r>
          </a:p>
          <a:p>
            <a:pPr>
              <a:buNone/>
            </a:pPr>
            <a:r>
              <a:rPr lang="en-US" sz="2400" dirty="0" smtClean="0"/>
              <a:t>	</a:t>
            </a:r>
            <a:r>
              <a:rPr lang="en-US" sz="2400" dirty="0" smtClean="0"/>
              <a:t>	A. Rotation</a:t>
            </a:r>
          </a:p>
          <a:p>
            <a:pPr>
              <a:buNone/>
            </a:pPr>
            <a:r>
              <a:rPr lang="en-US" sz="2400" dirty="0" smtClean="0"/>
              <a:t>	</a:t>
            </a:r>
            <a:r>
              <a:rPr lang="en-US" sz="2400" dirty="0" smtClean="0"/>
              <a:t>	B. Revolution</a:t>
            </a:r>
          </a:p>
          <a:p>
            <a:pPr>
              <a:buNone/>
            </a:pPr>
            <a:r>
              <a:rPr lang="en-US" sz="2400" dirty="0" smtClean="0"/>
              <a:t>	</a:t>
            </a:r>
            <a:r>
              <a:rPr lang="en-US" sz="2400" dirty="0" smtClean="0"/>
              <a:t>	C. Earth’s Axis and Seasons</a:t>
            </a:r>
          </a:p>
          <a:p>
            <a:pPr>
              <a:buNone/>
            </a:pPr>
            <a:r>
              <a:rPr lang="en-US" sz="2400" dirty="0" smtClean="0"/>
              <a:t>	</a:t>
            </a:r>
            <a:r>
              <a:rPr lang="en-US" sz="2400" dirty="0" smtClean="0"/>
              <a:t>	D. Precession</a:t>
            </a:r>
          </a:p>
          <a:p>
            <a:pPr>
              <a:buNone/>
            </a:pPr>
            <a:r>
              <a:rPr lang="en-US" sz="2400" dirty="0" smtClean="0"/>
              <a:t>	</a:t>
            </a:r>
            <a:r>
              <a:rPr lang="en-US" sz="2400" dirty="0" smtClean="0"/>
              <a:t>	E. Earth Sun Motion</a:t>
            </a:r>
          </a:p>
          <a:p>
            <a:pPr>
              <a:buNone/>
            </a:pPr>
            <a:r>
              <a:rPr lang="en-US" sz="2400" dirty="0" smtClean="0"/>
              <a:t>	</a:t>
            </a:r>
            <a:r>
              <a:rPr lang="en-US" sz="2400" dirty="0" smtClean="0"/>
              <a:t>II. Motions of the Earth-Moon System</a:t>
            </a:r>
          </a:p>
          <a:p>
            <a:pPr>
              <a:buNone/>
            </a:pPr>
            <a:r>
              <a:rPr lang="en-US" sz="2400" dirty="0" smtClean="0"/>
              <a:t>	</a:t>
            </a:r>
            <a:r>
              <a:rPr lang="en-US" sz="2400" dirty="0" smtClean="0"/>
              <a:t>	A. Phases of the Moon</a:t>
            </a:r>
          </a:p>
          <a:p>
            <a:pPr>
              <a:buNone/>
            </a:pPr>
            <a:r>
              <a:rPr lang="en-US" sz="2400" dirty="0" smtClean="0"/>
              <a:t>	</a:t>
            </a:r>
            <a:r>
              <a:rPr lang="en-US" sz="2400" dirty="0" smtClean="0"/>
              <a:t>	B. Lunar Motions</a:t>
            </a:r>
          </a:p>
          <a:p>
            <a:pPr>
              <a:buNone/>
            </a:pPr>
            <a:r>
              <a:rPr lang="en-US" sz="2400" dirty="0" smtClean="0"/>
              <a:t>	</a:t>
            </a:r>
            <a:r>
              <a:rPr lang="en-US" sz="2400" dirty="0" smtClean="0"/>
              <a:t>III. Eclipses</a:t>
            </a:r>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Outlining on your own</a:t>
            </a:r>
            <a:endParaRPr lang="en-US" dirty="0"/>
          </a:p>
        </p:txBody>
      </p:sp>
      <p:sp>
        <p:nvSpPr>
          <p:cNvPr id="3" name="Content Placeholder 2"/>
          <p:cNvSpPr>
            <a:spLocks noGrp="1"/>
          </p:cNvSpPr>
          <p:nvPr>
            <p:ph idx="1"/>
          </p:nvPr>
        </p:nvSpPr>
        <p:spPr/>
        <p:txBody>
          <a:bodyPr/>
          <a:lstStyle/>
          <a:p>
            <a:r>
              <a:rPr lang="en-US" dirty="0" smtClean="0"/>
              <a:t>Silently get a textbook from the bookshelf</a:t>
            </a:r>
          </a:p>
          <a:p>
            <a:r>
              <a:rPr lang="en-US" dirty="0" smtClean="0"/>
              <a:t>Open to page 622</a:t>
            </a:r>
          </a:p>
          <a:p>
            <a:r>
              <a:rPr lang="en-US" dirty="0" smtClean="0"/>
              <a:t>Silently continue your chapter outline from yesterday (I will put the format back on the board)</a:t>
            </a:r>
          </a:p>
          <a:p>
            <a:r>
              <a:rPr lang="en-US" dirty="0" smtClean="0"/>
              <a:t>When you have finished outlining the chapter, close your textbook and neatly return it to the bookshelf.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Quiz</a:t>
            </a:r>
            <a:endParaRPr lang="en-US" dirty="0"/>
          </a:p>
        </p:txBody>
      </p:sp>
      <p:sp>
        <p:nvSpPr>
          <p:cNvPr id="3" name="Content Placeholder 2"/>
          <p:cNvSpPr>
            <a:spLocks noGrp="1"/>
          </p:cNvSpPr>
          <p:nvPr>
            <p:ph idx="1"/>
          </p:nvPr>
        </p:nvSpPr>
        <p:spPr/>
        <p:txBody>
          <a:bodyPr/>
          <a:lstStyle/>
          <a:p>
            <a:pPr marL="0" indent="0">
              <a:buNone/>
            </a:pPr>
            <a:r>
              <a:rPr lang="en-US" dirty="0" smtClean="0"/>
              <a:t>Directions: </a:t>
            </a:r>
          </a:p>
          <a:p>
            <a:pPr marL="514350" indent="-514350">
              <a:buAutoNum type="arabicParenR"/>
            </a:pPr>
            <a:r>
              <a:rPr lang="en-US" dirty="0" smtClean="0"/>
              <a:t>On a separate sheet of paper, write your name, </a:t>
            </a:r>
            <a:r>
              <a:rPr lang="en-US" dirty="0" smtClean="0"/>
              <a:t>block, </a:t>
            </a:r>
            <a:r>
              <a:rPr lang="en-US" dirty="0" smtClean="0"/>
              <a:t>and </a:t>
            </a:r>
            <a:r>
              <a:rPr lang="en-US" dirty="0" smtClean="0"/>
              <a:t>date.</a:t>
            </a:r>
            <a:endParaRPr lang="en-US" dirty="0" smtClean="0"/>
          </a:p>
          <a:p>
            <a:pPr marL="514350" indent="-514350">
              <a:buAutoNum type="arabicParenR"/>
            </a:pPr>
            <a:r>
              <a:rPr lang="en-US" dirty="0" smtClean="0"/>
              <a:t>Title this as Chapter 22.2 </a:t>
            </a:r>
            <a:r>
              <a:rPr lang="en-US" dirty="0" smtClean="0"/>
              <a:t>Quiz.</a:t>
            </a:r>
            <a:endParaRPr lang="en-US" dirty="0" smtClean="0"/>
          </a:p>
          <a:p>
            <a:pPr marL="514350" indent="-514350">
              <a:buAutoNum type="arabicParenR"/>
            </a:pPr>
            <a:r>
              <a:rPr lang="en-US" dirty="0" smtClean="0"/>
              <a:t>You may use your outline notes. </a:t>
            </a:r>
          </a:p>
          <a:p>
            <a:pPr marL="514350" indent="-514350">
              <a:buAutoNum type="arabicParenR"/>
            </a:pPr>
            <a:r>
              <a:rPr lang="en-US" dirty="0" smtClean="0"/>
              <a:t>Remain silent during the entire quiz.</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a:xfrm>
            <a:off x="457200" y="1524001"/>
            <a:ext cx="8229600" cy="5181600"/>
          </a:xfrm>
        </p:spPr>
        <p:txBody>
          <a:bodyPr>
            <a:normAutofit fontScale="92500" lnSpcReduction="10000"/>
          </a:bodyPr>
          <a:lstStyle/>
          <a:p>
            <a:r>
              <a:rPr lang="en-US" dirty="0" smtClean="0"/>
              <a:t>1) In what ways does the Earth move?</a:t>
            </a:r>
          </a:p>
          <a:p>
            <a:r>
              <a:rPr lang="en-US" dirty="0" smtClean="0"/>
              <a:t>2) What phenomena result from the earth’s two main motions?</a:t>
            </a:r>
          </a:p>
          <a:p>
            <a:r>
              <a:rPr lang="en-US" dirty="0" smtClean="0"/>
              <a:t>3) What causes the phases of the moon?</a:t>
            </a:r>
          </a:p>
          <a:p>
            <a:r>
              <a:rPr lang="en-US" dirty="0" smtClean="0"/>
              <a:t>4) How does the crescent phase that precedes the new moon differ from the crescent phase that follows the new moon?</a:t>
            </a:r>
          </a:p>
          <a:p>
            <a:r>
              <a:rPr lang="en-US" dirty="0" smtClean="0"/>
              <a:t>5) Why don’t eclipses occur during every full-moon or new-moon phase?</a:t>
            </a:r>
          </a:p>
          <a:p>
            <a:r>
              <a:rPr lang="en-US" dirty="0" smtClean="0"/>
              <a:t>6) Describe the locations of the sun, moon, and Earth during a solar eclipse and during a lunar eclipse.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Quiz Review – Trade your quiz with a partner at your lab table</a:t>
            </a:r>
            <a:endParaRPr lang="en-US" dirty="0"/>
          </a:p>
        </p:txBody>
      </p:sp>
      <p:sp>
        <p:nvSpPr>
          <p:cNvPr id="3" name="Content Placeholder 2"/>
          <p:cNvSpPr>
            <a:spLocks noGrp="1"/>
          </p:cNvSpPr>
          <p:nvPr>
            <p:ph idx="1"/>
          </p:nvPr>
        </p:nvSpPr>
        <p:spPr/>
        <p:txBody>
          <a:bodyPr/>
          <a:lstStyle/>
          <a:p>
            <a:r>
              <a:rPr lang="en-US" dirty="0" smtClean="0"/>
              <a:t>1) In what ways does the Earth move?</a:t>
            </a:r>
          </a:p>
          <a:p>
            <a:pPr lvl="1"/>
            <a:r>
              <a:rPr lang="en-US" i="1" dirty="0" smtClean="0"/>
              <a:t>Earth revolves around the sun, rotates on its axis, and moves slightly on its axis.  It also revolves with the solar system around the Milky Way.</a:t>
            </a:r>
          </a:p>
          <a:p>
            <a:endParaRPr lang="en-US" dirty="0" smtClean="0"/>
          </a:p>
          <a:p>
            <a:r>
              <a:rPr lang="en-US" dirty="0" smtClean="0"/>
              <a:t>2) What </a:t>
            </a:r>
            <a:r>
              <a:rPr lang="en-US" dirty="0" smtClean="0"/>
              <a:t>phenomena result from the earth’s two main motions</a:t>
            </a:r>
            <a:r>
              <a:rPr lang="en-US" dirty="0" smtClean="0"/>
              <a:t>?</a:t>
            </a:r>
          </a:p>
          <a:p>
            <a:pPr lvl="1"/>
            <a:r>
              <a:rPr lang="en-US" i="1" dirty="0" smtClean="0"/>
              <a:t>Rotation: day and night</a:t>
            </a:r>
          </a:p>
          <a:p>
            <a:pPr lvl="1"/>
            <a:r>
              <a:rPr lang="en-US" i="1" dirty="0" smtClean="0"/>
              <a:t>Revolution: seasons</a:t>
            </a:r>
            <a:endParaRPr lang="en-US" i="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a:t>
            </a:r>
            <a:r>
              <a:rPr lang="en-US" dirty="0" smtClean="0"/>
              <a:t> </a:t>
            </a:r>
            <a:r>
              <a:rPr lang="en-US" dirty="0" smtClean="0"/>
              <a:t>What </a:t>
            </a:r>
            <a:r>
              <a:rPr lang="en-US" dirty="0" smtClean="0"/>
              <a:t>causes the phases of the moon</a:t>
            </a:r>
            <a:r>
              <a:rPr lang="en-US" dirty="0" smtClean="0"/>
              <a:t>?</a:t>
            </a:r>
            <a:endParaRPr lang="en-US" dirty="0" smtClean="0"/>
          </a:p>
          <a:p>
            <a:pPr lvl="1"/>
            <a:r>
              <a:rPr lang="en-US" i="1" dirty="0" smtClean="0"/>
              <a:t>The motion of the moon and the amount of sunlight reflected from its surface that can be seen from Earth.</a:t>
            </a:r>
          </a:p>
          <a:p>
            <a:endParaRPr lang="en-US" dirty="0" smtClean="0"/>
          </a:p>
          <a:p>
            <a:r>
              <a:rPr lang="en-US" dirty="0" smtClean="0"/>
              <a:t>4) </a:t>
            </a:r>
            <a:r>
              <a:rPr lang="en-US" dirty="0" smtClean="0"/>
              <a:t>How does the crescent phase that precedes the new moon differ from the crescent phase that follows the new moon</a:t>
            </a:r>
            <a:r>
              <a:rPr lang="en-US" dirty="0" smtClean="0"/>
              <a:t>?</a:t>
            </a:r>
          </a:p>
          <a:p>
            <a:pPr lvl="1"/>
            <a:r>
              <a:rPr lang="en-US" i="1" dirty="0" smtClean="0"/>
              <a:t>The left edge of the moon is visible during the crescent phase before the new moon, and the right side of the moon is visible during the crescent phase that comes after the new moon.</a:t>
            </a:r>
            <a:endParaRPr lang="en-US" i="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104</TotalTime>
  <Words>711</Words>
  <Application>Microsoft Office PowerPoint</Application>
  <PresentationFormat>On-screen Show (4:3)</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Do Now: Reflections – in your notebook (10 min)</vt:lpstr>
      <vt:lpstr>Notebook Setup</vt:lpstr>
      <vt:lpstr>Outlining Skeleton</vt:lpstr>
      <vt:lpstr>Slide 4</vt:lpstr>
      <vt:lpstr>Outlining on your own</vt:lpstr>
      <vt:lpstr>Outline Quiz</vt:lpstr>
      <vt:lpstr>Quiz</vt:lpstr>
      <vt:lpstr>Quiz Review – Trade your quiz with a partner at your lab table</vt:lpstr>
      <vt:lpstr>Review</vt:lpstr>
      <vt:lpstr>Review</vt:lpstr>
      <vt:lpstr>Be a Leader!</vt:lpstr>
      <vt:lpstr>Slide 12</vt:lpstr>
      <vt:lpstr>Guidelines</vt:lpstr>
      <vt:lpstr>Presentations and Self and Peer Evaluations</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Marosy</dc:creator>
  <cp:lastModifiedBy>Ryan Marosy</cp:lastModifiedBy>
  <cp:revision>5</cp:revision>
  <dcterms:created xsi:type="dcterms:W3CDTF">2014-09-09T10:52:21Z</dcterms:created>
  <dcterms:modified xsi:type="dcterms:W3CDTF">2014-09-09T12:37:01Z</dcterms:modified>
</cp:coreProperties>
</file>